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9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77" r:id="rId14"/>
    <p:sldId id="279" r:id="rId15"/>
    <p:sldId id="266" r:id="rId16"/>
    <p:sldId id="285" r:id="rId17"/>
    <p:sldId id="268" r:id="rId18"/>
    <p:sldId id="276" r:id="rId19"/>
    <p:sldId id="280" r:id="rId20"/>
    <p:sldId id="271" r:id="rId21"/>
    <p:sldId id="272" r:id="rId22"/>
    <p:sldId id="273" r:id="rId23"/>
    <p:sldId id="274" r:id="rId24"/>
    <p:sldId id="281" r:id="rId25"/>
    <p:sldId id="289" r:id="rId26"/>
    <p:sldId id="290" r:id="rId2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9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116" d="100"/>
          <a:sy n="116" d="100"/>
        </p:scale>
        <p:origin x="6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214-4B80-9A24-8251156747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214-4B80-9A24-8251156747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214-4B80-9A24-8251156747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214-4B80-9A24-82511567478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214-4B80-9A24-82511567478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214-4B80-9A24-82511567478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214-4B80-9A24-82511567478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214-4B80-9A24-82511567478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214-4B80-9A24-82511567478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214-4B80-9A24-82511567478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214-4B80-9A24-82511567478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214-4B80-9A24-82511567478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214-4B80-9A24-82511567478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214-4B80-9A24-82511567478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214-4B80-9A24-82511567478A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214-4B80-9A24-82511567478A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F214-4B80-9A24-82511567478A}"/>
              </c:ext>
            </c:extLst>
          </c:dPt>
          <c:dLbls>
            <c:dLbl>
              <c:idx val="0"/>
              <c:layout>
                <c:manualLayout>
                  <c:x val="-7.2661217075386678E-3"/>
                  <c:y val="-0.18783068783068782"/>
                </c:manualLayout>
              </c:layout>
              <c:tx>
                <c:rich>
                  <a:bodyPr/>
                  <a:lstStyle/>
                  <a:p>
                    <a:fld id="{30C92D21-FC2F-4FA7-A6D5-5D39204A6B9C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214-4B80-9A24-82511567478A}"/>
                </c:ext>
              </c:extLst>
            </c:dLbl>
            <c:dLbl>
              <c:idx val="1"/>
              <c:layout>
                <c:manualLayout>
                  <c:x val="7.9927338782924615E-2"/>
                  <c:y val="-0.27545758226502681"/>
                </c:manualLayout>
              </c:layout>
              <c:tx>
                <c:rich>
                  <a:bodyPr/>
                  <a:lstStyle/>
                  <a:p>
                    <a:fld id="{627C0864-5586-4150-ADE3-3F4A45EA9222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214-4B80-9A24-82511567478A}"/>
                </c:ext>
              </c:extLst>
            </c:dLbl>
            <c:dLbl>
              <c:idx val="2"/>
              <c:layout>
                <c:manualLayout>
                  <c:x val="0.15258855585831063"/>
                  <c:y val="-0.235318539727988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14-4B80-9A24-82511567478A}"/>
                </c:ext>
              </c:extLst>
            </c:dLbl>
            <c:dLbl>
              <c:idx val="3"/>
              <c:layout>
                <c:manualLayout>
                  <c:x val="0.15440508628519514"/>
                  <c:y val="-0.1624470185028524"/>
                </c:manualLayout>
              </c:layout>
              <c:tx>
                <c:rich>
                  <a:bodyPr/>
                  <a:lstStyle/>
                  <a:p>
                    <a:fld id="{0A598F65-1FEC-4838-AC71-FA0A602B04F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214-4B80-9A24-82511567478A}"/>
                </c:ext>
              </c:extLst>
            </c:dLbl>
            <c:dLbl>
              <c:idx val="4"/>
              <c:layout>
                <c:manualLayout>
                  <c:x val="0.10535876475930972"/>
                  <c:y val="-5.8288540378733704E-2"/>
                </c:manualLayout>
              </c:layout>
              <c:tx>
                <c:rich>
                  <a:bodyPr/>
                  <a:lstStyle/>
                  <a:p>
                    <a:fld id="{20A7EBA4-936F-45A4-9890-EB6C48F94EA2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214-4B80-9A24-82511567478A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D304887D-117F-4713-A469-8127EF935977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214-4B80-9A24-82511567478A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tx>
                <c:rich>
                  <a:bodyPr/>
                  <a:lstStyle/>
                  <a:p>
                    <a:fld id="{EDE78E85-CF22-4DF0-B10B-EAC97FF651F0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10%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214-4B80-9A24-82511567478A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fld id="{F756F75F-F42E-460D-BDB4-01488C5888F3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19%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214-4B80-9A24-82511567478A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tx>
                <c:rich>
                  <a:bodyPr/>
                  <a:lstStyle/>
                  <a:p>
                    <a:fld id="{D571AB14-2D4B-417F-962F-38F4D3E909B6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214-4B80-9A24-82511567478A}"/>
                </c:ext>
              </c:extLst>
            </c:dLbl>
            <c:dLbl>
              <c:idx val="9"/>
              <c:layout>
                <c:manualLayout>
                  <c:x val="-0.11989100817438696"/>
                  <c:y val="0.115458016095095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214-4B80-9A24-82511567478A}"/>
                </c:ext>
              </c:extLst>
            </c:dLbl>
            <c:dLbl>
              <c:idx val="10"/>
              <c:layout>
                <c:manualLayout>
                  <c:x val="-0.22524977293369663"/>
                  <c:y val="0.11065204659334939"/>
                </c:manualLayout>
              </c:layout>
              <c:tx>
                <c:rich>
                  <a:bodyPr/>
                  <a:lstStyle/>
                  <a:p>
                    <a:fld id="{307FA51F-37FE-46B0-9B78-90C0C0DAA01B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F214-4B80-9A24-82511567478A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214-4B80-9A24-82511567478A}"/>
                </c:ext>
              </c:extLst>
            </c:dLbl>
            <c:dLbl>
              <c:idx val="12"/>
              <c:layout>
                <c:manualLayout>
                  <c:x val="-0.16712079927338783"/>
                  <c:y val="-7.8249929502613821E-2"/>
                </c:manualLayout>
              </c:layout>
              <c:tx>
                <c:rich>
                  <a:bodyPr/>
                  <a:lstStyle/>
                  <a:p>
                    <a:fld id="{FB6417A5-B267-4B89-9742-91D3E5D8EEF6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F214-4B80-9A24-82511567478A}"/>
                </c:ext>
              </c:extLst>
            </c:dLbl>
            <c:dLbl>
              <c:idx val="13"/>
              <c:layout>
                <c:manualLayout>
                  <c:x val="-0.13840188232601716"/>
                  <c:y val="-0.1479950543372161"/>
                </c:manualLayout>
              </c:layout>
              <c:tx>
                <c:rich>
                  <a:bodyPr/>
                  <a:lstStyle/>
                  <a:p>
                    <a:fld id="{589A405C-2BE9-43F8-88FA-8482CC337BD8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F214-4B80-9A24-82511567478A}"/>
                </c:ext>
              </c:extLst>
            </c:dLbl>
            <c:dLbl>
              <c:idx val="14"/>
              <c:layout>
                <c:manualLayout>
                  <c:x val="-0.24704813805631246"/>
                  <c:y val="-0.10317460317460317"/>
                </c:manualLayout>
              </c:layout>
              <c:tx>
                <c:rich>
                  <a:bodyPr/>
                  <a:lstStyle/>
                  <a:p>
                    <a:fld id="{92D91CE8-6E60-4546-B5FD-F628B2116539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F214-4B80-9A24-82511567478A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tx>
                <c:rich>
                  <a:bodyPr/>
                  <a:lstStyle/>
                  <a:p>
                    <a:fld id="{15CFD5A7-97CB-4133-A0DD-BFB1DC56FAC0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</a:t>
                    </a:r>
                    <a:fld id="{B8AE24C0-6A8B-4306-8385-2B575598788C}" type="PERCENTAGE">
                      <a:rPr lang="ru-RU" baseline="0" smtClean="0"/>
                      <a:pPr/>
                      <a:t>[PERCENTAGE]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F214-4B80-9A24-82511567478A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4"/>
                </c:manualLayout>
              </c:layout>
              <c:tx>
                <c:rich>
                  <a:bodyPr/>
                  <a:lstStyle/>
                  <a:p>
                    <a:fld id="{C57585A7-4A16-4FF3-BD12-5686E588725F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F214-4B80-9A24-82511567478A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ОБРАЗОВАЊЕ И ВАСПИТАЊЕ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ОМЛАДИНЕ И СПОРТА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20000000</c:v>
                </c:pt>
                <c:pt idx="1">
                  <c:v>35880000</c:v>
                </c:pt>
                <c:pt idx="2">
                  <c:v>0</c:v>
                </c:pt>
                <c:pt idx="3">
                  <c:v>9043000</c:v>
                </c:pt>
                <c:pt idx="4">
                  <c:v>13000000</c:v>
                </c:pt>
                <c:pt idx="5">
                  <c:v>12350000</c:v>
                </c:pt>
                <c:pt idx="6">
                  <c:v>42380000</c:v>
                </c:pt>
                <c:pt idx="7">
                  <c:v>72029000</c:v>
                </c:pt>
                <c:pt idx="8">
                  <c:v>57750000</c:v>
                </c:pt>
                <c:pt idx="9">
                  <c:v>12850000</c:v>
                </c:pt>
                <c:pt idx="10">
                  <c:v>24525000</c:v>
                </c:pt>
                <c:pt idx="11">
                  <c:v>4790000</c:v>
                </c:pt>
                <c:pt idx="12">
                  <c:v>15996000</c:v>
                </c:pt>
                <c:pt idx="13">
                  <c:v>26590000</c:v>
                </c:pt>
                <c:pt idx="14">
                  <c:v>108135000</c:v>
                </c:pt>
                <c:pt idx="15">
                  <c:v>14922000</c:v>
                </c:pt>
                <c:pt idx="16">
                  <c:v>29560000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214-4B80-9A24-825115674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layout>
        <c:manualLayout>
          <c:xMode val="edge"/>
          <c:yMode val="edge"/>
          <c:x val="0.44539800783761813"/>
          <c:y val="0.73493385595296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6-4BC1-9617-3EE0D25A87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C6-4BC1-9617-3EE0D25A87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C6-4BC1-9617-3EE0D25A87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C6-4BC1-9617-3EE0D25A87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EC6-4BC1-9617-3EE0D25A877E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tx>
                <c:rich>
                  <a:bodyPr/>
                  <a:lstStyle/>
                  <a:p>
                    <a:fld id="{6A02E342-2CB4-453C-8CEF-5830BBC4741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71,47%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C6-4BC1-9617-3EE0D25A87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01517E4-FDBE-44B5-90E6-CE828F2FED16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24,49%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C6-4BC1-9617-3EE0D25A877E}"/>
                </c:ext>
              </c:extLst>
            </c:dLbl>
            <c:dLbl>
              <c:idx val="2"/>
              <c:layout>
                <c:manualLayout>
                  <c:x val="-5.9773121580141468E-2"/>
                  <c:y val="-4.727032834761407E-2"/>
                </c:manualLayout>
              </c:layout>
              <c:tx>
                <c:rich>
                  <a:bodyPr/>
                  <a:lstStyle/>
                  <a:p>
                    <a:fld id="{CFAE322B-5407-4F65-B81D-9B2B510E116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1,70%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C6-4BC1-9617-3EE0D25A877E}"/>
                </c:ext>
              </c:extLst>
            </c:dLbl>
            <c:dLbl>
              <c:idx val="3"/>
              <c:layout>
                <c:manualLayout>
                  <c:x val="-0.35396754142249937"/>
                  <c:y val="0.17817548651592482"/>
                </c:manualLayout>
              </c:layout>
              <c:tx>
                <c:rich>
                  <a:bodyPr/>
                  <a:lstStyle/>
                  <a:p>
                    <a:fld id="{B816E38D-DEEF-4D74-B66E-32DE38C748A1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 и задуживања
0,96%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C6-4BC1-9617-3EE0D25A877E}"/>
                </c:ext>
              </c:extLst>
            </c:dLbl>
            <c:dLbl>
              <c:idx val="4"/>
              <c:layout>
                <c:manualLayout>
                  <c:x val="3.9034411915767814E-2"/>
                  <c:y val="-4.07843137254901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</a:t>
                    </a:r>
                    <a:r>
                      <a:rPr lang="ru-RU" baseline="0" dirty="0"/>
                      <a:t> из предходне године
1,38%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EC6-4BC1-9617-3EE0D25A877E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dokument.xlsx]Prihodi i primanja'!$C$6:$C$10</c:f>
              <c:strCache>
                <c:ptCount val="5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пренета средства ихз претходне године</c:v>
                </c:pt>
              </c:strCache>
            </c:strRef>
          </c:cat>
          <c:val>
            <c:numRef>
              <c:f>'[Pomocni dokument.xlsx]Prihodi i primanja'!$D$6:$D$10</c:f>
              <c:numCache>
                <c:formatCode>General</c:formatCode>
                <c:ptCount val="5"/>
                <c:pt idx="0">
                  <c:v>308979600</c:v>
                </c:pt>
                <c:pt idx="1">
                  <c:v>162056000</c:v>
                </c:pt>
                <c:pt idx="2">
                  <c:v>24190000</c:v>
                </c:pt>
                <c:pt idx="3">
                  <c:v>100000</c:v>
                </c:pt>
                <c:pt idx="4">
                  <c:v>4175000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C6-4BC1-9617-3EE0D25A8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42-4CCE-8F00-DB6D8CC57D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42-4CCE-8F00-DB6D8CC57D83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42-4CCE-8F00-DB6D8CC57D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42-4CCE-8F00-DB6D8CC57D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B42-4CCE-8F00-DB6D8CC57D8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B42-4CCE-8F00-DB6D8CC57D8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B42-4CCE-8F00-DB6D8CC57D8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B42-4CCE-8F00-DB6D8CC57D83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fld id="{2F67FAC7-C567-43DD-9047-AA7AB595784E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27.74%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42-4CCE-8F00-DB6D8CC57D83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tx>
                <c:rich>
                  <a:bodyPr/>
                  <a:lstStyle/>
                  <a:p>
                    <a:fld id="{AC721744-7F69-45B1-B7ED-B5C67C4B8BCF}" type="CATEGORYNAME">
                      <a:rPr lang="ru-RU" dirty="0"/>
                      <a:pPr/>
                      <a:t>[CATEGORY NAME]</a:t>
                    </a:fld>
                    <a:r>
                      <a:rPr lang="ru-RU" baseline="0" dirty="0"/>
                      <a:t>
33,19%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42-4CCE-8F00-DB6D8CC57D83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tx>
                <c:rich>
                  <a:bodyPr/>
                  <a:lstStyle/>
                  <a:p>
                    <a:fld id="{C37001D5-B0C0-4BC5-8BE4-D2F2F06AD043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1,49%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42-4CCE-8F00-DB6D8CC57D83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fld id="{4E23A1A6-3A56-4EC8-BF63-9C8CF6FC87A6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11,06%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42-4CCE-8F00-DB6D8CC57D83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fld id="{CE05D7C0-D659-446C-8A22-DC839598906D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7,33%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B42-4CCE-8F00-DB6D8CC57D83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fld id="{AD8FC3C7-36E3-4EE1-A663-1BB43CDF686F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 и трошкови камата 6,43%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B42-4CCE-8F00-DB6D8CC57D83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fld id="{3876C41D-7B06-49BD-9136-D66886F6065E}" type="CATEGORYNAME">
                      <a:rPr lang="sr-Cyrl-RS" smtClean="0"/>
                      <a:pPr/>
                      <a:t>[CATEGORY NAME]</a:t>
                    </a:fld>
                    <a:endParaRPr lang="sr-Cyrl-RS" dirty="0"/>
                  </a:p>
                  <a:p>
                    <a:r>
                      <a:rPr lang="sr-Cyrl-RS" baseline="0" dirty="0"/>
                      <a:t>12,18%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B42-4CCE-8F00-DB6D8CC57D83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fld id="{064831EA-8D0F-4F35-92CC-9FEB58E55352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0,58%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B42-4CCE-8F00-DB6D8CC57D83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104593820</c:v>
                </c:pt>
                <c:pt idx="1">
                  <c:v>118056000</c:v>
                </c:pt>
                <c:pt idx="2">
                  <c:v>10000000</c:v>
                </c:pt>
                <c:pt idx="3">
                  <c:v>69735000</c:v>
                </c:pt>
                <c:pt idx="4">
                  <c:v>28400000</c:v>
                </c:pt>
                <c:pt idx="5">
                  <c:v>48625180</c:v>
                </c:pt>
                <c:pt idx="6">
                  <c:v>115130000</c:v>
                </c:pt>
                <c:pt idx="7">
                  <c:v>5200000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B42-4CCE-8F00-DB6D8CC57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Средња школа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 dirty="0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</a:t>
          </a:r>
          <a:r>
            <a:rPr lang="en-US" sz="1400" dirty="0"/>
            <a:t>4</a:t>
          </a:r>
          <a:r>
            <a:rPr lang="sr-Cyrl-RS" sz="1400" dirty="0"/>
            <a:t>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Стратегија/План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</a:t>
          </a:r>
          <a:r>
            <a:rPr lang="en-US" sz="1300" dirty="0">
              <a:solidFill>
                <a:schemeClr val="bg1"/>
              </a:solidFill>
            </a:rPr>
            <a:t>20</a:t>
          </a:r>
          <a:r>
            <a:rPr lang="sr-Cyrl-RS" sz="1050" dirty="0">
              <a:solidFill>
                <a:schemeClr val="bg1"/>
              </a:solidFill>
            </a:rPr>
            <a:t>.</a:t>
          </a:r>
          <a:r>
            <a:rPr lang="en-US" sz="1050" dirty="0">
              <a:solidFill>
                <a:schemeClr val="bg1"/>
              </a:solidFill>
            </a:rPr>
            <a:t>900</a:t>
          </a:r>
          <a:r>
            <a:rPr lang="sr-Cyrl-RS" sz="1050" dirty="0">
              <a:solidFill>
                <a:schemeClr val="bg1"/>
              </a:solidFill>
            </a:rPr>
            <a:t>.000,00</a:t>
          </a:r>
          <a:endParaRPr lang="en-US" sz="105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општине 52</a:t>
          </a:r>
          <a:r>
            <a:rPr lang="en-US" dirty="0"/>
            <a:t>6</a:t>
          </a:r>
          <a:r>
            <a:rPr lang="sr-Latn-RS" dirty="0"/>
            <a:t>.</a:t>
          </a:r>
          <a:r>
            <a:rPr lang="en-US" dirty="0"/>
            <a:t>790</a:t>
          </a:r>
          <a:r>
            <a:rPr lang="sr-Latn-RS" dirty="0"/>
            <a:t>.</a:t>
          </a:r>
          <a:r>
            <a:rPr lang="en-US" dirty="0"/>
            <a:t>0</a:t>
          </a:r>
          <a:r>
            <a:rPr lang="sr-Latn-RS" dirty="0"/>
            <a:t>00</a:t>
          </a:r>
          <a:r>
            <a:rPr lang="sr-Cyrl-RS" dirty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en-US" dirty="0">
              <a:solidFill>
                <a:srgbClr val="FF0000"/>
              </a:solidFill>
            </a:rPr>
            <a:t>7.568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en-US" dirty="0">
              <a:solidFill>
                <a:srgbClr val="FF0000"/>
              </a:solidFill>
            </a:rPr>
            <a:t>0</a:t>
          </a:r>
          <a:r>
            <a:rPr lang="sr-Cyrl-RS" dirty="0">
              <a:solidFill>
                <a:srgbClr val="FF0000"/>
              </a:solidFill>
            </a:rPr>
            <a:t>00,00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5</a:t>
          </a:r>
          <a:r>
            <a:rPr lang="en-US" dirty="0"/>
            <a:t>47</a:t>
          </a:r>
          <a:r>
            <a:rPr lang="sr-Cyrl-RS" dirty="0"/>
            <a:t>.</a:t>
          </a:r>
          <a:r>
            <a:rPr lang="en-US" dirty="0"/>
            <a:t>69</a:t>
          </a:r>
          <a:r>
            <a:rPr lang="sr-Latn-RS" dirty="0"/>
            <a:t>0</a:t>
          </a:r>
          <a:r>
            <a:rPr lang="sr-Cyrl-RS" dirty="0"/>
            <a:t>.</a:t>
          </a:r>
          <a:r>
            <a:rPr lang="sr-Latn-RS" dirty="0"/>
            <a:t>000</a:t>
          </a:r>
          <a:r>
            <a:rPr lang="sr-Cyrl-RS" dirty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en-US" dirty="0"/>
            <a:t>1.00</a:t>
          </a:r>
          <a:r>
            <a:rPr lang="sr-Cyrl-RS" dirty="0"/>
            <a:t>0.000,00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домаћих задуживања 4.232.000</a:t>
          </a:r>
          <a:r>
            <a:rPr lang="sr-Cyrl-RS" dirty="0">
              <a:solidFill>
                <a:schemeClr val="tx1"/>
              </a:solidFill>
            </a:rPr>
            <a:t>,00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/>
            <a:t>7.568.000,00 </a:t>
          </a:r>
          <a:r>
            <a:rPr lang="sr-Latn-RS" sz="1000" dirty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/>
            <a:t>9.335</a:t>
          </a:r>
          <a:r>
            <a:rPr lang="sr-Cyrl-RS" dirty="0"/>
            <a:t>.000,00 динара</a:t>
          </a:r>
          <a:endParaRPr lang="en-US" dirty="0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1</a:t>
          </a:r>
          <a:r>
            <a:rPr lang="en-US" dirty="0"/>
            <a:t>34</a:t>
          </a:r>
          <a:r>
            <a:rPr lang="sr-Cyrl-RS" dirty="0"/>
            <a:t>.</a:t>
          </a:r>
          <a:r>
            <a:rPr lang="en-US" dirty="0"/>
            <a:t>126</a:t>
          </a:r>
          <a:r>
            <a:rPr lang="sr-Cyrl-RS" dirty="0"/>
            <a:t>.000,0 0динара</a:t>
          </a:r>
          <a:endParaRPr lang="en-US" dirty="0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391</a:t>
          </a:r>
          <a:r>
            <a:rPr lang="sr-Latn-RS" dirty="0"/>
            <a:t>.</a:t>
          </a:r>
          <a:r>
            <a:rPr lang="en-US" dirty="0"/>
            <a:t>429</a:t>
          </a:r>
          <a:r>
            <a:rPr lang="sr-Latn-RS" dirty="0"/>
            <a:t>.</a:t>
          </a:r>
          <a:r>
            <a:rPr lang="en-US" dirty="0"/>
            <a:t>0</a:t>
          </a:r>
          <a:r>
            <a:rPr lang="sr-Cyrl-RS" dirty="0"/>
            <a:t>00,00динара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FB8A5278-FCAC-47BA-8C2C-9299D32EAB20}" type="pres">
      <dgm:prSet presAssocID="{DB1A1606-130D-4B45-9553-0A0B804495DF}" presName="centerShape" presStyleLbl="vennNode1" presStyleIdx="0" presStyleCnt="6"/>
      <dgm:spPr/>
    </dgm:pt>
    <dgm:pt modelId="{449BFEB2-6844-4A2C-8DC2-780280CBA079}" type="pres">
      <dgm:prSet presAssocID="{AEA7499A-114B-4146-9776-CDD8ACEC6B39}" presName="node" presStyleLbl="vennNode1" presStyleIdx="1" presStyleCnt="6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2" presStyleCnt="6" custRadScaleRad="100226" custRadScaleInc="-101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3" presStyleCnt="6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4" presStyleCnt="6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8DDA3E00-731C-4A18-9115-B59AF995D68E}" srcId="{691C1FF8-D24B-462D-B13F-4086A7342655}" destId="{DB1A1606-130D-4B45-9553-0A0B804495DF}" srcOrd="0" destOrd="0" parTransId="{E71C9696-7619-4519-B8E6-F2196E95C10E}" sibTransId="{411BF947-09C5-4608-92FF-81B3B11A697B}"/>
    <dgm:cxn modelId="{352C831E-5F27-4CEA-B329-F961BC5C1E53}" srcId="{DB1A1606-130D-4B45-9553-0A0B804495DF}" destId="{40EF3D92-C4CB-4CBC-8AED-087234C53764}" srcOrd="2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DB1A1606-130D-4B45-9553-0A0B804495DF}" destId="{AEA7499A-114B-4146-9776-CDD8ACEC6B39}" srcOrd="0" destOrd="0" parTransId="{3756029C-568E-4504-8660-3DE9F861C604}" sibTransId="{FB33CDA3-B14A-45E1-8720-9AFFB02CF5C0}"/>
    <dgm:cxn modelId="{E91D5090-0D92-42B7-9D4F-F91AB585D7A9}" srcId="{DB1A1606-130D-4B45-9553-0A0B804495DF}" destId="{BF71EFAE-EC9F-46E9-BD2A-1686637595DA}" srcOrd="1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DB1A1606-130D-4B45-9553-0A0B804495DF}" destId="{15426A40-9AD2-4153-8230-E20BC4B11534}" srcOrd="4" destOrd="0" parTransId="{A1307EAF-2414-4AFE-BE82-97C79333BAA9}" sibTransId="{869B992E-498B-4FBD-AA48-03E5171031C9}"/>
    <dgm:cxn modelId="{705D8BCA-A875-424B-917F-D801608B9607}" srcId="{DB1A1606-130D-4B45-9553-0A0B804495DF}" destId="{920F0D4F-6C4C-4BE8-9363-F48FBF034871}" srcOrd="3" destOrd="0" parTransId="{43AA7920-B602-4336-8E46-A663A1629DDB}" sibTransId="{5F9FEDD2-AAF1-4278-94C9-B59264FA9EB9}"/>
    <dgm:cxn modelId="{40A585EA-6A93-48FB-A046-5DCC0D835110}" type="presOf" srcId="{DB1A1606-130D-4B45-9553-0A0B804495DF}" destId="{FB8A5278-FCAC-47BA-8C2C-9299D32EAB20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80C7732B-7C5A-4356-B7F8-7E19D9B3562A}" type="presParOf" srcId="{1FB746E2-D736-4446-8093-C865FE09A112}" destId="{FB8A5278-FCAC-47BA-8C2C-9299D32EAB20}" srcOrd="0" destOrd="0" presId="urn:microsoft.com/office/officeart/2005/8/layout/radial3"/>
    <dgm:cxn modelId="{60CC9D71-A974-41EE-B9EF-0513EF55550C}" type="presParOf" srcId="{1FB746E2-D736-4446-8093-C865FE09A112}" destId="{449BFEB2-6844-4A2C-8DC2-780280CBA079}" srcOrd="1" destOrd="0" presId="urn:microsoft.com/office/officeart/2005/8/layout/radial3"/>
    <dgm:cxn modelId="{9B76058B-03D0-477D-ADAF-69F9BA416969}" type="presParOf" srcId="{1FB746E2-D736-4446-8093-C865FE09A112}" destId="{9DDE88A7-5745-4E4F-A7A8-F71A4DA0D5F2}" srcOrd="2" destOrd="0" presId="urn:microsoft.com/office/officeart/2005/8/layout/radial3"/>
    <dgm:cxn modelId="{BBA494C5-DF7A-463A-A778-D7424FE42FD1}" type="presParOf" srcId="{1FB746E2-D736-4446-8093-C865FE09A112}" destId="{72DE4213-15E1-4436-8045-C055E8A54EDE}" srcOrd="3" destOrd="0" presId="urn:microsoft.com/office/officeart/2005/8/layout/radial3"/>
    <dgm:cxn modelId="{829D5A23-E7C8-4F2F-BBF0-A05AEF87B1F3}" type="presParOf" srcId="{1FB746E2-D736-4446-8093-C865FE09A112}" destId="{91CFC9CD-FF79-40EF-A271-A8DBB0423AC2}" srcOrd="4" destOrd="0" presId="urn:microsoft.com/office/officeart/2005/8/layout/radial3"/>
    <dgm:cxn modelId="{AB36D377-182D-4F38-A7FA-BE410BDE00D5}" type="presParOf" srcId="{1FB746E2-D736-4446-8093-C865FE09A112}" destId="{FC69A2CE-A671-47B5-8CD8-544465E52E9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CAC21658-3423-481C-AF27-E9996CB921F1}" type="presOf" srcId="{D45E583C-4AAD-40D2-9D24-9A0A68141567}" destId="{7BB6658A-32E0-42C7-B82A-240BF45CF27D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547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69</a:t>
          </a:r>
          <a:r>
            <a:rPr lang="sr-Latn-RS" dirty="0">
              <a:solidFill>
                <a:schemeClr val="bg1"/>
              </a:solidFill>
            </a:rPr>
            <a:t>0.000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600" dirty="0">
              <a:solidFill>
                <a:schemeClr val="bg1"/>
              </a:solidFill>
            </a:rPr>
            <a:t>Коришћење </a:t>
          </a:r>
          <a:r>
            <a:rPr lang="ru-RU" sz="800" dirty="0">
              <a:solidFill>
                <a:schemeClr val="bg1"/>
              </a:solidFill>
            </a:rPr>
            <a:t>роба</a:t>
          </a:r>
          <a:r>
            <a:rPr lang="ru-RU" sz="600" dirty="0">
              <a:solidFill>
                <a:schemeClr val="bg1"/>
              </a:solidFill>
            </a:rPr>
            <a:t> и услуга </a:t>
          </a:r>
          <a:r>
            <a:rPr lang="sr-Latn-RS" sz="600" dirty="0">
              <a:solidFill>
                <a:schemeClr val="bg1"/>
              </a:solidFill>
            </a:rPr>
            <a:t>1</a:t>
          </a:r>
          <a:r>
            <a:rPr lang="sr-Cyrl-RS" sz="600" dirty="0">
              <a:solidFill>
                <a:schemeClr val="bg1"/>
              </a:solidFill>
            </a:rPr>
            <a:t>81</a:t>
          </a:r>
          <a:r>
            <a:rPr lang="sr-Latn-RS" sz="600" dirty="0">
              <a:solidFill>
                <a:schemeClr val="bg1"/>
              </a:solidFill>
            </a:rPr>
            <a:t>.</a:t>
          </a:r>
          <a:r>
            <a:rPr lang="sr-Cyrl-RS" sz="600" dirty="0">
              <a:solidFill>
                <a:schemeClr val="bg1"/>
              </a:solidFill>
            </a:rPr>
            <a:t>784</a:t>
          </a:r>
          <a:r>
            <a:rPr lang="sr-Latn-RS" sz="600" dirty="0">
              <a:solidFill>
                <a:schemeClr val="bg1"/>
              </a:solidFill>
            </a:rPr>
            <a:t>.</a:t>
          </a:r>
          <a:r>
            <a:rPr lang="sr-Cyrl-RS" sz="600" dirty="0">
              <a:solidFill>
                <a:schemeClr val="bg1"/>
              </a:solidFill>
            </a:rPr>
            <a:t>5</a:t>
          </a:r>
          <a:r>
            <a:rPr lang="sr-Latn-RS" sz="600" dirty="0">
              <a:solidFill>
                <a:schemeClr val="bg1"/>
              </a:solidFill>
            </a:rPr>
            <a:t>00</a:t>
          </a:r>
          <a:r>
            <a:rPr lang="sr-Cyrl-RS" sz="600" dirty="0">
              <a:solidFill>
                <a:schemeClr val="bg1"/>
              </a:solidFill>
            </a:rPr>
            <a:t>,00</a:t>
          </a:r>
          <a:r>
            <a:rPr lang="ru-RU" sz="600" dirty="0">
              <a:solidFill>
                <a:schemeClr val="bg1"/>
              </a:solidFill>
            </a:rPr>
            <a:t> динара</a:t>
          </a:r>
          <a:endParaRPr lang="en-US" sz="6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8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158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динара66.679.100,00 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Latn-RS" dirty="0">
              <a:solidFill>
                <a:schemeClr val="bg1"/>
              </a:solidFill>
            </a:rPr>
            <a:t>1</a:t>
          </a:r>
          <a:r>
            <a:rPr lang="sr-Cyrl-RS" dirty="0">
              <a:solidFill>
                <a:schemeClr val="bg1"/>
              </a:solidFill>
            </a:rPr>
            <a:t>51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944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400,00 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40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144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</a:t>
          </a:r>
          <a:r>
            <a:rPr lang="sr-Latn-RS" dirty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Latn-RS" dirty="0">
              <a:solidFill>
                <a:schemeClr val="bg1"/>
              </a:solidFill>
            </a:rPr>
            <a:t>6</a:t>
          </a:r>
          <a:r>
            <a:rPr lang="sr-Cyrl-RS" dirty="0">
              <a:solidFill>
                <a:schemeClr val="bg1"/>
              </a:solidFill>
            </a:rPr>
            <a:t>0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540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32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440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00</a:t>
          </a:r>
          <a:r>
            <a:rPr lang="sr-Latn-RS" dirty="0">
              <a:solidFill>
                <a:schemeClr val="bg1"/>
              </a:solidFill>
            </a:rPr>
            <a:t>0</a:t>
          </a:r>
          <a:r>
            <a:rPr lang="sr-Cyrl-RS" dirty="0">
              <a:solidFill>
                <a:schemeClr val="bg1"/>
              </a:solidFill>
            </a:rPr>
            <a:t>,00</a:t>
          </a:r>
          <a:r>
            <a:rPr lang="sr-Latn-RS" dirty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3</a:t>
          </a:r>
          <a:r>
            <a:rPr lang="sr-Latn-RS" dirty="0">
              <a:solidFill>
                <a:schemeClr val="bg1"/>
              </a:solidFill>
            </a:rPr>
            <a:t>.200.000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7296" custRadScaleInc="-4117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Средња школа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202</a:t>
          </a:r>
          <a:r>
            <a:rPr lang="en-US" sz="1400" kern="1200" dirty="0"/>
            <a:t>4</a:t>
          </a:r>
          <a:r>
            <a:rPr lang="sr-Cyrl-RS" sz="1400" kern="1200" dirty="0"/>
            <a:t>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Стратегија/План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52</a:t>
          </a:r>
          <a:r>
            <a:rPr lang="en-US" sz="1000" kern="1200" dirty="0"/>
            <a:t>6</a:t>
          </a:r>
          <a:r>
            <a:rPr lang="sr-Latn-RS" sz="1000" kern="1200" dirty="0"/>
            <a:t>.</a:t>
          </a:r>
          <a:r>
            <a:rPr lang="en-US" sz="1000" kern="1200" dirty="0"/>
            <a:t>790</a:t>
          </a:r>
          <a:r>
            <a:rPr lang="sr-Latn-RS" sz="1000" kern="1200" dirty="0"/>
            <a:t>.</a:t>
          </a:r>
          <a:r>
            <a:rPr lang="en-US" sz="1000" kern="1200" dirty="0"/>
            <a:t>0</a:t>
          </a:r>
          <a:r>
            <a:rPr lang="sr-Latn-RS" sz="1000" kern="1200" dirty="0"/>
            <a:t>00</a:t>
          </a:r>
          <a:r>
            <a:rPr lang="sr-Cyrl-RS" sz="1000" kern="1200" dirty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en-US" sz="1000" kern="1200" dirty="0">
              <a:solidFill>
                <a:srgbClr val="FF0000"/>
              </a:solidFill>
            </a:rPr>
            <a:t>7.568</a:t>
          </a:r>
          <a:r>
            <a:rPr lang="sr-Cyrl-RS" sz="1000" kern="1200" dirty="0">
              <a:solidFill>
                <a:srgbClr val="FF0000"/>
              </a:solidFill>
            </a:rPr>
            <a:t>.</a:t>
          </a:r>
          <a:r>
            <a:rPr lang="en-US" sz="1000" kern="1200" dirty="0">
              <a:solidFill>
                <a:srgbClr val="FF0000"/>
              </a:solidFill>
            </a:rPr>
            <a:t>0</a:t>
          </a:r>
          <a:r>
            <a:rPr lang="sr-Cyrl-RS" sz="1000" kern="1200" dirty="0">
              <a:solidFill>
                <a:srgbClr val="FF0000"/>
              </a:solidFill>
            </a:rPr>
            <a:t>00,00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</a:t>
          </a:r>
          <a:r>
            <a:rPr lang="en-US" sz="1300" kern="1200" dirty="0">
              <a:solidFill>
                <a:schemeClr val="bg1"/>
              </a:solidFill>
            </a:rPr>
            <a:t>20</a:t>
          </a:r>
          <a:r>
            <a:rPr lang="sr-Cyrl-RS" sz="1050" kern="1200" dirty="0">
              <a:solidFill>
                <a:schemeClr val="bg1"/>
              </a:solidFill>
            </a:rPr>
            <a:t>.</a:t>
          </a:r>
          <a:r>
            <a:rPr lang="en-US" sz="1050" kern="1200" dirty="0">
              <a:solidFill>
                <a:schemeClr val="bg1"/>
              </a:solidFill>
            </a:rPr>
            <a:t>900</a:t>
          </a:r>
          <a:r>
            <a:rPr lang="sr-Cyrl-RS" sz="1050" kern="1200" dirty="0">
              <a:solidFill>
                <a:schemeClr val="bg1"/>
              </a:solidFill>
            </a:rPr>
            <a:t>.000,00</a:t>
          </a:r>
          <a:endParaRPr lang="en-US" sz="1050" kern="1200" dirty="0">
            <a:solidFill>
              <a:srgbClr val="FF0000"/>
            </a:solidFill>
          </a:endParaRP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Укупан буџет 5</a:t>
          </a:r>
          <a:r>
            <a:rPr lang="en-US" sz="1000" kern="1200" dirty="0"/>
            <a:t>47</a:t>
          </a:r>
          <a:r>
            <a:rPr lang="sr-Cyrl-RS" sz="1000" kern="1200" dirty="0"/>
            <a:t>.</a:t>
          </a:r>
          <a:r>
            <a:rPr lang="en-US" sz="1000" kern="1200" dirty="0"/>
            <a:t>69</a:t>
          </a:r>
          <a:r>
            <a:rPr lang="sr-Latn-RS" sz="1000" kern="1200" dirty="0"/>
            <a:t>0</a:t>
          </a:r>
          <a:r>
            <a:rPr lang="sr-Cyrl-RS" sz="1000" kern="1200" dirty="0"/>
            <a:t>.</a:t>
          </a:r>
          <a:r>
            <a:rPr lang="sr-Latn-RS" sz="1000" kern="1200" dirty="0"/>
            <a:t>000</a:t>
          </a:r>
          <a:r>
            <a:rPr lang="sr-Cyrl-RS" sz="1000" kern="1200" dirty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A5278-FCAC-47BA-8C2C-9299D32EAB20}">
      <dsp:nvSpPr>
        <dsp:cNvPr id="0" name=""/>
        <dsp:cNvSpPr/>
      </dsp:nvSpPr>
      <dsp:spPr>
        <a:xfrm>
          <a:off x="1949527" y="1191898"/>
          <a:ext cx="2762919" cy="276291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kern="1200" dirty="0"/>
            <a:t>Приходи од  пореза  391</a:t>
          </a:r>
          <a:r>
            <a:rPr lang="sr-Latn-RS" sz="1500" kern="1200" dirty="0"/>
            <a:t>.</a:t>
          </a:r>
          <a:r>
            <a:rPr lang="en-US" sz="1500" kern="1200" dirty="0"/>
            <a:t>429</a:t>
          </a:r>
          <a:r>
            <a:rPr lang="sr-Latn-RS" sz="1500" kern="1200" dirty="0"/>
            <a:t>.</a:t>
          </a:r>
          <a:r>
            <a:rPr lang="en-US" sz="1500" kern="1200" dirty="0"/>
            <a:t>0</a:t>
          </a:r>
          <a:r>
            <a:rPr lang="sr-Cyrl-RS" sz="1500" kern="1200" dirty="0"/>
            <a:t>00,00динара</a:t>
          </a:r>
          <a:endParaRPr lang="en-US" sz="1500" kern="1200" dirty="0"/>
        </a:p>
      </dsp:txBody>
      <dsp:txXfrm>
        <a:off x="2354147" y="1596518"/>
        <a:ext cx="1953679" cy="1953679"/>
      </dsp:txXfrm>
    </dsp:sp>
    <dsp:sp modelId="{449BFEB2-6844-4A2C-8DC2-780280CBA079}">
      <dsp:nvSpPr>
        <dsp:cNvPr id="0" name=""/>
        <dsp:cNvSpPr/>
      </dsp:nvSpPr>
      <dsp:spPr>
        <a:xfrm>
          <a:off x="2640257" y="85242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1</a:t>
          </a:r>
          <a:r>
            <a:rPr lang="en-US" sz="1100" kern="1200" dirty="0"/>
            <a:t>34</a:t>
          </a:r>
          <a:r>
            <a:rPr lang="sr-Cyrl-RS" sz="1100" kern="1200" dirty="0"/>
            <a:t>.</a:t>
          </a:r>
          <a:r>
            <a:rPr lang="en-US" sz="1100" kern="1200" dirty="0"/>
            <a:t>126</a:t>
          </a:r>
          <a:r>
            <a:rPr lang="sr-Cyrl-RS" sz="1100" kern="1200" dirty="0"/>
            <a:t>.000,0 0динара</a:t>
          </a:r>
          <a:endParaRPr lang="en-US" sz="1100" kern="1200" dirty="0"/>
        </a:p>
      </dsp:txBody>
      <dsp:txXfrm>
        <a:off x="2842567" y="287552"/>
        <a:ext cx="976839" cy="976839"/>
      </dsp:txXfrm>
    </dsp:sp>
    <dsp:sp modelId="{9DDE88A7-5745-4E4F-A7A8-F71A4DA0D5F2}">
      <dsp:nvSpPr>
        <dsp:cNvPr id="0" name=""/>
        <dsp:cNvSpPr/>
      </dsp:nvSpPr>
      <dsp:spPr>
        <a:xfrm>
          <a:off x="4346317" y="1304207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en-US" sz="1100" kern="1200" dirty="0"/>
            <a:t>9.335</a:t>
          </a:r>
          <a:r>
            <a:rPr lang="sr-Cyrl-RS" sz="1100" kern="1200" dirty="0"/>
            <a:t>.000,00 динара</a:t>
          </a:r>
          <a:endParaRPr lang="en-US" sz="1100" kern="1200" dirty="0"/>
        </a:p>
      </dsp:txBody>
      <dsp:txXfrm>
        <a:off x="4548627" y="1506517"/>
        <a:ext cx="976839" cy="976839"/>
      </dsp:txXfrm>
    </dsp:sp>
    <dsp:sp modelId="{72DE4213-15E1-4436-8045-C055E8A54EDE}">
      <dsp:nvSpPr>
        <dsp:cNvPr id="0" name=""/>
        <dsp:cNvSpPr/>
      </dsp:nvSpPr>
      <dsp:spPr>
        <a:xfrm>
          <a:off x="3696733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en-US" sz="1100" kern="1200" dirty="0"/>
            <a:t>1.00</a:t>
          </a:r>
          <a:r>
            <a:rPr lang="sr-Cyrl-RS" sz="1100" kern="1200" dirty="0"/>
            <a:t>0.000,00 динара</a:t>
          </a:r>
          <a:endParaRPr lang="en-US" sz="1100" kern="1200" dirty="0"/>
        </a:p>
      </dsp:txBody>
      <dsp:txXfrm>
        <a:off x="3899043" y="3539053"/>
        <a:ext cx="976839" cy="976839"/>
      </dsp:txXfrm>
    </dsp:sp>
    <dsp:sp modelId="{91CFC9CD-FF79-40EF-A271-A8DBB0423AC2}">
      <dsp:nvSpPr>
        <dsp:cNvPr id="0" name=""/>
        <dsp:cNvSpPr/>
      </dsp:nvSpPr>
      <dsp:spPr>
        <a:xfrm>
          <a:off x="1583780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домаћих задуживања 4.232.000</a:t>
          </a:r>
          <a:r>
            <a:rPr lang="sr-Cyrl-RS" sz="1100" kern="1200" dirty="0">
              <a:solidFill>
                <a:schemeClr val="tx1"/>
              </a:solidFill>
            </a:rPr>
            <a:t>,00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786090" y="3539053"/>
        <a:ext cx="976839" cy="976839"/>
      </dsp:txXfrm>
    </dsp:sp>
    <dsp:sp modelId="{FC69A2CE-A671-47B5-8CD8-544465E52E9C}">
      <dsp:nvSpPr>
        <dsp:cNvPr id="0" name=""/>
        <dsp:cNvSpPr/>
      </dsp:nvSpPr>
      <dsp:spPr>
        <a:xfrm>
          <a:off x="930841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/>
            <a:t>7.568.000,00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33151" y="1529515"/>
        <a:ext cx="976839" cy="976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78452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Расходи за запослене</a:t>
          </a:r>
          <a:endParaRPr lang="en-US" sz="1600" b="1" kern="1200" dirty="0"/>
        </a:p>
      </dsp:txBody>
      <dsp:txXfrm>
        <a:off x="0" y="78452"/>
        <a:ext cx="2055390" cy="534600"/>
      </dsp:txXfrm>
    </dsp:sp>
    <dsp:sp modelId="{02385D1D-92EB-445D-B736-940004751C79}">
      <dsp:nvSpPr>
        <dsp:cNvPr id="0" name=""/>
        <dsp:cNvSpPr/>
      </dsp:nvSpPr>
      <dsp:spPr>
        <a:xfrm>
          <a:off x="2055390" y="78452"/>
          <a:ext cx="411078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78452"/>
          <a:ext cx="5590663" cy="53460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78452"/>
        <a:ext cx="5590663" cy="534600"/>
      </dsp:txXfrm>
    </dsp:sp>
    <dsp:sp modelId="{F40D94EA-52E0-4740-A924-EAF350BDF213}">
      <dsp:nvSpPr>
        <dsp:cNvPr id="0" name=""/>
        <dsp:cNvSpPr/>
      </dsp:nvSpPr>
      <dsp:spPr>
        <a:xfrm>
          <a:off x="0" y="754184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Коришћење роба и услуга </a:t>
          </a:r>
          <a:endParaRPr lang="en-US" sz="1600" kern="1200" dirty="0"/>
        </a:p>
      </dsp:txBody>
      <dsp:txXfrm>
        <a:off x="0" y="754184"/>
        <a:ext cx="2055390" cy="534600"/>
      </dsp:txXfrm>
    </dsp:sp>
    <dsp:sp modelId="{0E930D30-96BC-4D43-B65A-EE88C46DBE48}">
      <dsp:nvSpPr>
        <dsp:cNvPr id="0" name=""/>
        <dsp:cNvSpPr/>
      </dsp:nvSpPr>
      <dsp:spPr>
        <a:xfrm>
          <a:off x="2055390" y="670653"/>
          <a:ext cx="411078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70653"/>
          <a:ext cx="5590663" cy="70166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70653"/>
        <a:ext cx="5590663" cy="701662"/>
      </dsp:txXfrm>
    </dsp:sp>
    <dsp:sp modelId="{CCB8139E-CA19-491D-9FCD-6BF28923C725}">
      <dsp:nvSpPr>
        <dsp:cNvPr id="0" name=""/>
        <dsp:cNvSpPr/>
      </dsp:nvSpPr>
      <dsp:spPr>
        <a:xfrm>
          <a:off x="0" y="1513446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Дотације и трансфери</a:t>
          </a:r>
          <a:endParaRPr lang="en-US" sz="1600" b="1" kern="1200" dirty="0"/>
        </a:p>
      </dsp:txBody>
      <dsp:txXfrm>
        <a:off x="0" y="1513446"/>
        <a:ext cx="2055390" cy="534600"/>
      </dsp:txXfrm>
    </dsp:sp>
    <dsp:sp modelId="{14D1633C-A097-4A5A-8269-B04E98857E56}">
      <dsp:nvSpPr>
        <dsp:cNvPr id="0" name=""/>
        <dsp:cNvSpPr/>
      </dsp:nvSpPr>
      <dsp:spPr>
        <a:xfrm>
          <a:off x="2055390" y="1429915"/>
          <a:ext cx="411078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429915"/>
          <a:ext cx="5590663" cy="70166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429915"/>
        <a:ext cx="5590663" cy="701662"/>
      </dsp:txXfrm>
    </dsp:sp>
    <dsp:sp modelId="{9312B733-3AEB-49F6-8245-08553BA2949B}">
      <dsp:nvSpPr>
        <dsp:cNvPr id="0" name=""/>
        <dsp:cNvSpPr/>
      </dsp:nvSpPr>
      <dsp:spPr>
        <a:xfrm>
          <a:off x="0" y="228322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Остали расходи</a:t>
          </a:r>
          <a:endParaRPr lang="en-US" sz="1600" b="1" kern="1200" dirty="0"/>
        </a:p>
      </dsp:txBody>
      <dsp:txXfrm>
        <a:off x="0" y="2283228"/>
        <a:ext cx="2055390" cy="316800"/>
      </dsp:txXfrm>
    </dsp:sp>
    <dsp:sp modelId="{435AB433-2559-485A-A03D-C32F36288071}">
      <dsp:nvSpPr>
        <dsp:cNvPr id="0" name=""/>
        <dsp:cNvSpPr/>
      </dsp:nvSpPr>
      <dsp:spPr>
        <a:xfrm>
          <a:off x="2055390" y="2189178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189178"/>
          <a:ext cx="5590663" cy="5049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189178"/>
        <a:ext cx="5590663" cy="504900"/>
      </dsp:txXfrm>
    </dsp:sp>
    <dsp:sp modelId="{EFAACCF6-3A6A-4536-89B0-F0A7C44F6BE1}">
      <dsp:nvSpPr>
        <dsp:cNvPr id="0" name=""/>
        <dsp:cNvSpPr/>
      </dsp:nvSpPr>
      <dsp:spPr>
        <a:xfrm>
          <a:off x="0" y="2845728"/>
          <a:ext cx="205740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Субвенције</a:t>
          </a:r>
          <a:endParaRPr lang="en-US" sz="1600" b="1" kern="1200" dirty="0"/>
        </a:p>
      </dsp:txBody>
      <dsp:txXfrm>
        <a:off x="0" y="2845728"/>
        <a:ext cx="2057400" cy="316800"/>
      </dsp:txXfrm>
    </dsp:sp>
    <dsp:sp modelId="{6497CA82-45EE-4BD1-AEB4-CC3961FBFB74}">
      <dsp:nvSpPr>
        <dsp:cNvPr id="0" name=""/>
        <dsp:cNvSpPr/>
      </dsp:nvSpPr>
      <dsp:spPr>
        <a:xfrm>
          <a:off x="2057399" y="2751678"/>
          <a:ext cx="411480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751678"/>
          <a:ext cx="5596128" cy="5049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751678"/>
        <a:ext cx="5596128" cy="504900"/>
      </dsp:txXfrm>
    </dsp:sp>
    <dsp:sp modelId="{939B76D1-BB33-4E50-9ECD-839FB5787B95}">
      <dsp:nvSpPr>
        <dsp:cNvPr id="0" name=""/>
        <dsp:cNvSpPr/>
      </dsp:nvSpPr>
      <dsp:spPr>
        <a:xfrm>
          <a:off x="0" y="340822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Социјална заштита</a:t>
          </a:r>
          <a:endParaRPr lang="en-US" sz="1600" b="1" kern="1200" dirty="0"/>
        </a:p>
      </dsp:txBody>
      <dsp:txXfrm>
        <a:off x="0" y="3408228"/>
        <a:ext cx="2055390" cy="316800"/>
      </dsp:txXfrm>
    </dsp:sp>
    <dsp:sp modelId="{7845F59F-6101-48DE-ABCC-EC5351843F5B}">
      <dsp:nvSpPr>
        <dsp:cNvPr id="0" name=""/>
        <dsp:cNvSpPr/>
      </dsp:nvSpPr>
      <dsp:spPr>
        <a:xfrm>
          <a:off x="2055390" y="3314178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14178"/>
          <a:ext cx="5590663" cy="5049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314178"/>
        <a:ext cx="5590663" cy="504900"/>
      </dsp:txXfrm>
    </dsp:sp>
    <dsp:sp modelId="{B471A916-B6F4-4017-A447-E2C98CEE19B9}">
      <dsp:nvSpPr>
        <dsp:cNvPr id="0" name=""/>
        <dsp:cNvSpPr/>
      </dsp:nvSpPr>
      <dsp:spPr>
        <a:xfrm>
          <a:off x="0" y="411427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Буџетска резерва</a:t>
          </a:r>
          <a:endParaRPr lang="en-US" sz="1600" b="1" kern="1200" dirty="0"/>
        </a:p>
      </dsp:txBody>
      <dsp:txXfrm>
        <a:off x="0" y="4114278"/>
        <a:ext cx="2055390" cy="316800"/>
      </dsp:txXfrm>
    </dsp:sp>
    <dsp:sp modelId="{7F976215-9D17-4223-A92A-D3302071B429}">
      <dsp:nvSpPr>
        <dsp:cNvPr id="0" name=""/>
        <dsp:cNvSpPr/>
      </dsp:nvSpPr>
      <dsp:spPr>
        <a:xfrm>
          <a:off x="2055390" y="3876678"/>
          <a:ext cx="411078" cy="792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876678"/>
          <a:ext cx="5590663" cy="7920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600" b="1" kern="1200" dirty="0"/>
            <a:t>Буџетска резерва </a:t>
          </a:r>
          <a:r>
            <a:rPr lang="sr-Cyrl-RS" sz="16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600" kern="1200" dirty="0"/>
        </a:p>
      </dsp:txBody>
      <dsp:txXfrm>
        <a:off x="2630900" y="3876678"/>
        <a:ext cx="5590663" cy="792000"/>
      </dsp:txXfrm>
    </dsp:sp>
    <dsp:sp modelId="{320B77C6-F8A0-4CEB-8B55-79E4A1BAF9E9}">
      <dsp:nvSpPr>
        <dsp:cNvPr id="0" name=""/>
        <dsp:cNvSpPr/>
      </dsp:nvSpPr>
      <dsp:spPr>
        <a:xfrm>
          <a:off x="0" y="496387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Капитални издаци</a:t>
          </a:r>
          <a:endParaRPr lang="en-US" sz="1600" b="1" kern="1200" dirty="0"/>
        </a:p>
      </dsp:txBody>
      <dsp:txXfrm>
        <a:off x="0" y="4963878"/>
        <a:ext cx="2055390" cy="316800"/>
      </dsp:txXfrm>
    </dsp:sp>
    <dsp:sp modelId="{803A06C6-F698-48F4-A91D-0B2B17EECBA4}">
      <dsp:nvSpPr>
        <dsp:cNvPr id="0" name=""/>
        <dsp:cNvSpPr/>
      </dsp:nvSpPr>
      <dsp:spPr>
        <a:xfrm>
          <a:off x="2055390" y="4726278"/>
          <a:ext cx="411078" cy="792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26278"/>
          <a:ext cx="5590663" cy="7920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600" b="1" kern="1200" dirty="0"/>
            <a:t>Капитални издаци </a:t>
          </a:r>
          <a:r>
            <a:rPr lang="sr-Cyrl-RS" sz="16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600" kern="1200" dirty="0"/>
        </a:p>
      </dsp:txBody>
      <dsp:txXfrm>
        <a:off x="2630900" y="4726278"/>
        <a:ext cx="5590663" cy="792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167249" y="515893"/>
          <a:ext cx="4221786" cy="4221786"/>
        </a:xfrm>
        <a:prstGeom prst="blockArc">
          <a:avLst>
            <a:gd name="adj1" fmla="val 13069771"/>
            <a:gd name="adj2" fmla="val 15892869"/>
            <a:gd name="adj3" fmla="val 343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1971485" y="734213"/>
          <a:ext cx="4221786" cy="4221786"/>
        </a:xfrm>
        <a:prstGeom prst="blockArc">
          <a:avLst>
            <a:gd name="adj1" fmla="val 11148650"/>
            <a:gd name="adj2" fmla="val 13556078"/>
            <a:gd name="adj3" fmla="val 3435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1982145" y="524167"/>
          <a:ext cx="4221786" cy="4221786"/>
        </a:xfrm>
        <a:prstGeom prst="blockArc">
          <a:avLst>
            <a:gd name="adj1" fmla="val 8100000"/>
            <a:gd name="adj2" fmla="val 10800000"/>
            <a:gd name="adj3" fmla="val 3435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1925297" y="469441"/>
          <a:ext cx="4221786" cy="4221786"/>
        </a:xfrm>
        <a:prstGeom prst="blockArc">
          <a:avLst>
            <a:gd name="adj1" fmla="val 5269719"/>
            <a:gd name="adj2" fmla="val 7969237"/>
            <a:gd name="adj3" fmla="val 3435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040258" y="468270"/>
          <a:ext cx="4221786" cy="4221786"/>
        </a:xfrm>
        <a:prstGeom prst="blockArc">
          <a:avLst>
            <a:gd name="adj1" fmla="val 2833619"/>
            <a:gd name="adj2" fmla="val 5460248"/>
            <a:gd name="adj3" fmla="val 3435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1982145" y="524167"/>
          <a:ext cx="4221786" cy="4221786"/>
        </a:xfrm>
        <a:prstGeom prst="blockArc">
          <a:avLst>
            <a:gd name="adj1" fmla="val 0"/>
            <a:gd name="adj2" fmla="val 2700000"/>
            <a:gd name="adj3" fmla="val 3435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1982145" y="524167"/>
          <a:ext cx="4221786" cy="4221786"/>
        </a:xfrm>
        <a:prstGeom prst="blockArc">
          <a:avLst>
            <a:gd name="adj1" fmla="val 18900000"/>
            <a:gd name="adj2" fmla="val 0"/>
            <a:gd name="adj3" fmla="val 3435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1982145" y="524167"/>
          <a:ext cx="4221786" cy="4221786"/>
        </a:xfrm>
        <a:prstGeom prst="blockArc">
          <a:avLst>
            <a:gd name="adj1" fmla="val 16200000"/>
            <a:gd name="adj2" fmla="val 18900000"/>
            <a:gd name="adj3" fmla="val 34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45573" y="1664124"/>
          <a:ext cx="1894931" cy="19418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>
              <a:solidFill>
                <a:schemeClr val="bg1"/>
              </a:solidFill>
            </a:rPr>
            <a:t>Укупни расходи и издаци 547</a:t>
          </a:r>
          <a:r>
            <a:rPr lang="sr-Latn-RS" sz="1600" kern="1200" dirty="0">
              <a:solidFill>
                <a:schemeClr val="bg1"/>
              </a:solidFill>
            </a:rPr>
            <a:t>.</a:t>
          </a:r>
          <a:r>
            <a:rPr lang="sr-Cyrl-RS" sz="1600" kern="1200" dirty="0">
              <a:solidFill>
                <a:schemeClr val="bg1"/>
              </a:solidFill>
            </a:rPr>
            <a:t>69</a:t>
          </a:r>
          <a:r>
            <a:rPr lang="sr-Latn-RS" sz="1600" kern="1200" dirty="0">
              <a:solidFill>
                <a:schemeClr val="bg1"/>
              </a:solidFill>
            </a:rPr>
            <a:t>0.000</a:t>
          </a:r>
          <a:r>
            <a:rPr lang="sr-Cyrl-RS" sz="1600" kern="1200" dirty="0">
              <a:solidFill>
                <a:schemeClr val="bg1"/>
              </a:solidFill>
            </a:rPr>
            <a:t>,00 динара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423079" y="1948504"/>
        <a:ext cx="1339919" cy="1373111"/>
      </dsp:txXfrm>
    </dsp:sp>
    <dsp:sp modelId="{73F305AC-CFDC-45B1-8AB8-6FABD1C99179}">
      <dsp:nvSpPr>
        <dsp:cNvPr id="0" name=""/>
        <dsp:cNvSpPr/>
      </dsp:nvSpPr>
      <dsp:spPr>
        <a:xfrm>
          <a:off x="3382443" y="-149098"/>
          <a:ext cx="1421190" cy="14190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>
              <a:solidFill>
                <a:schemeClr val="bg1"/>
              </a:solidFill>
            </a:rPr>
            <a:t>Коришћење </a:t>
          </a:r>
          <a:r>
            <a:rPr lang="ru-RU" sz="800" kern="1200" dirty="0">
              <a:solidFill>
                <a:schemeClr val="bg1"/>
              </a:solidFill>
            </a:rPr>
            <a:t>роба</a:t>
          </a:r>
          <a:r>
            <a:rPr lang="ru-RU" sz="600" kern="1200" dirty="0">
              <a:solidFill>
                <a:schemeClr val="bg1"/>
              </a:solidFill>
            </a:rPr>
            <a:t> и услуга </a:t>
          </a:r>
          <a:r>
            <a:rPr lang="sr-Latn-RS" sz="600" kern="1200" dirty="0">
              <a:solidFill>
                <a:schemeClr val="bg1"/>
              </a:solidFill>
            </a:rPr>
            <a:t>1</a:t>
          </a:r>
          <a:r>
            <a:rPr lang="sr-Cyrl-RS" sz="600" kern="1200" dirty="0">
              <a:solidFill>
                <a:schemeClr val="bg1"/>
              </a:solidFill>
            </a:rPr>
            <a:t>81</a:t>
          </a:r>
          <a:r>
            <a:rPr lang="sr-Latn-RS" sz="600" kern="1200" dirty="0">
              <a:solidFill>
                <a:schemeClr val="bg1"/>
              </a:solidFill>
            </a:rPr>
            <a:t>.</a:t>
          </a:r>
          <a:r>
            <a:rPr lang="sr-Cyrl-RS" sz="600" kern="1200" dirty="0">
              <a:solidFill>
                <a:schemeClr val="bg1"/>
              </a:solidFill>
            </a:rPr>
            <a:t>784</a:t>
          </a:r>
          <a:r>
            <a:rPr lang="sr-Latn-RS" sz="600" kern="1200" dirty="0">
              <a:solidFill>
                <a:schemeClr val="bg1"/>
              </a:solidFill>
            </a:rPr>
            <a:t>.</a:t>
          </a:r>
          <a:r>
            <a:rPr lang="sr-Cyrl-RS" sz="600" kern="1200" dirty="0">
              <a:solidFill>
                <a:schemeClr val="bg1"/>
              </a:solidFill>
            </a:rPr>
            <a:t>5</a:t>
          </a:r>
          <a:r>
            <a:rPr lang="sr-Latn-RS" sz="600" kern="1200" dirty="0">
              <a:solidFill>
                <a:schemeClr val="bg1"/>
              </a:solidFill>
            </a:rPr>
            <a:t>00</a:t>
          </a:r>
          <a:r>
            <a:rPr lang="sr-Cyrl-RS" sz="600" kern="1200" dirty="0">
              <a:solidFill>
                <a:schemeClr val="bg1"/>
              </a:solidFill>
            </a:rPr>
            <a:t>,00</a:t>
          </a:r>
          <a:r>
            <a:rPr lang="ru-RU" sz="600" kern="1200" dirty="0">
              <a:solidFill>
                <a:schemeClr val="bg1"/>
              </a:solidFill>
            </a:rPr>
            <a:t> 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3590571" y="58715"/>
        <a:ext cx="1004934" cy="1003409"/>
      </dsp:txXfrm>
    </dsp:sp>
    <dsp:sp modelId="{A14630AA-C1BD-4A7E-B665-0A7C9B6C19C9}">
      <dsp:nvSpPr>
        <dsp:cNvPr id="0" name=""/>
        <dsp:cNvSpPr/>
      </dsp:nvSpPr>
      <dsp:spPr>
        <a:xfrm>
          <a:off x="4895647" y="513683"/>
          <a:ext cx="1328767" cy="1308768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800" kern="1200" dirty="0">
              <a:solidFill>
                <a:schemeClr val="bg1"/>
              </a:solidFill>
            </a:rPr>
            <a:t>6</a:t>
          </a:r>
          <a:r>
            <a:rPr lang="sr-Cyrl-RS" sz="800" kern="1200" dirty="0">
              <a:solidFill>
                <a:schemeClr val="bg1"/>
              </a:solidFill>
            </a:rPr>
            <a:t>0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540</a:t>
          </a:r>
          <a:r>
            <a:rPr lang="sr-Latn-RS" sz="800" kern="1200" dirty="0">
              <a:solidFill>
                <a:schemeClr val="bg1"/>
              </a:solidFill>
            </a:rPr>
            <a:t>.000</a:t>
          </a:r>
          <a:r>
            <a:rPr lang="sr-Cyrl-RS" sz="800" kern="1200" dirty="0">
              <a:solidFill>
                <a:schemeClr val="bg1"/>
              </a:solidFill>
            </a:rPr>
            <a:t>,00 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090240" y="705348"/>
        <a:ext cx="939581" cy="925438"/>
      </dsp:txXfrm>
    </dsp:sp>
    <dsp:sp modelId="{E43F7264-94BE-4E7E-8A98-A0D70BB3AF06}">
      <dsp:nvSpPr>
        <dsp:cNvPr id="0" name=""/>
        <dsp:cNvSpPr/>
      </dsp:nvSpPr>
      <dsp:spPr>
        <a:xfrm>
          <a:off x="5558429" y="2034847"/>
          <a:ext cx="1218501" cy="1200425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800" kern="1200" dirty="0">
              <a:solidFill>
                <a:schemeClr val="bg1"/>
              </a:solidFill>
            </a:rPr>
            <a:t>1</a:t>
          </a:r>
          <a:r>
            <a:rPr lang="sr-Cyrl-RS" sz="800" kern="1200" dirty="0">
              <a:solidFill>
                <a:schemeClr val="bg1"/>
              </a:solidFill>
            </a:rPr>
            <a:t>51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944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400,00 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736874" y="2210645"/>
        <a:ext cx="861611" cy="848829"/>
      </dsp:txXfrm>
    </dsp:sp>
    <dsp:sp modelId="{115526CD-270E-4C52-A164-15F2B6F9FE39}">
      <dsp:nvSpPr>
        <dsp:cNvPr id="0" name=""/>
        <dsp:cNvSpPr/>
      </dsp:nvSpPr>
      <dsp:spPr>
        <a:xfrm>
          <a:off x="4952840" y="3516401"/>
          <a:ext cx="1214382" cy="1171303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Социјална помоћ 40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144</a:t>
          </a:r>
          <a:r>
            <a:rPr lang="sr-Latn-RS" sz="800" kern="1200" dirty="0">
              <a:solidFill>
                <a:schemeClr val="bg1"/>
              </a:solidFill>
            </a:rPr>
            <a:t>.000</a:t>
          </a:r>
          <a:r>
            <a:rPr lang="sr-Cyrl-RS" sz="800" kern="1200" dirty="0">
              <a:solidFill>
                <a:schemeClr val="bg1"/>
              </a:solidFill>
            </a:rPr>
            <a:t>,00</a:t>
          </a:r>
          <a:r>
            <a:rPr lang="sr-Latn-RS" sz="800" kern="1200" dirty="0">
              <a:solidFill>
                <a:schemeClr val="bg1"/>
              </a:solidFill>
            </a:rPr>
            <a:t> </a:t>
          </a: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130682" y="3687934"/>
        <a:ext cx="858698" cy="828237"/>
      </dsp:txXfrm>
    </dsp:sp>
    <dsp:sp modelId="{5101AD7C-EA94-402A-A388-0FD916639D60}">
      <dsp:nvSpPr>
        <dsp:cNvPr id="0" name=""/>
        <dsp:cNvSpPr/>
      </dsp:nvSpPr>
      <dsp:spPr>
        <a:xfrm>
          <a:off x="3523765" y="4054492"/>
          <a:ext cx="1182057" cy="1197988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Субвенције 8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158</a:t>
          </a:r>
          <a:r>
            <a:rPr lang="sr-Latn-RS" sz="800" kern="1200" dirty="0">
              <a:solidFill>
                <a:schemeClr val="bg1"/>
              </a:solidFill>
            </a:rPr>
            <a:t>.000</a:t>
          </a:r>
          <a:r>
            <a:rPr lang="sr-Cyrl-RS" sz="800" kern="1200" dirty="0">
              <a:solidFill>
                <a:schemeClr val="bg1"/>
              </a:solidFill>
            </a:rPr>
            <a:t>,00 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3696873" y="4229933"/>
        <a:ext cx="835841" cy="847106"/>
      </dsp:txXfrm>
    </dsp:sp>
    <dsp:sp modelId="{D19ADD6D-9F0A-4766-B637-BB2D5495A9BB}">
      <dsp:nvSpPr>
        <dsp:cNvPr id="0" name=""/>
        <dsp:cNvSpPr/>
      </dsp:nvSpPr>
      <dsp:spPr>
        <a:xfrm>
          <a:off x="2053228" y="3516401"/>
          <a:ext cx="1145634" cy="1171303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Остали расходи 32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440</a:t>
          </a:r>
          <a:r>
            <a:rPr lang="sr-Latn-RS" sz="800" kern="1200" dirty="0">
              <a:solidFill>
                <a:schemeClr val="bg1"/>
              </a:solidFill>
            </a:rPr>
            <a:t>.</a:t>
          </a:r>
          <a:r>
            <a:rPr lang="sr-Cyrl-RS" sz="800" kern="1200" dirty="0">
              <a:solidFill>
                <a:schemeClr val="bg1"/>
              </a:solidFill>
            </a:rPr>
            <a:t>00</a:t>
          </a:r>
          <a:r>
            <a:rPr lang="sr-Latn-RS" sz="800" kern="1200" dirty="0">
              <a:solidFill>
                <a:schemeClr val="bg1"/>
              </a:solidFill>
            </a:rPr>
            <a:t>0</a:t>
          </a:r>
          <a:r>
            <a:rPr lang="sr-Cyrl-RS" sz="800" kern="1200" dirty="0">
              <a:solidFill>
                <a:schemeClr val="bg1"/>
              </a:solidFill>
            </a:rPr>
            <a:t>,00</a:t>
          </a:r>
          <a:r>
            <a:rPr lang="sr-Latn-RS" sz="800" kern="1200" dirty="0">
              <a:solidFill>
                <a:schemeClr val="bg1"/>
              </a:solidFill>
            </a:rPr>
            <a:t> </a:t>
          </a: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2221002" y="3687934"/>
        <a:ext cx="810086" cy="828237"/>
      </dsp:txXfrm>
    </dsp:sp>
    <dsp:sp modelId="{4F05B281-B6DB-45BB-A427-1BF92AADC139}">
      <dsp:nvSpPr>
        <dsp:cNvPr id="0" name=""/>
        <dsp:cNvSpPr/>
      </dsp:nvSpPr>
      <dsp:spPr>
        <a:xfrm>
          <a:off x="1452669" y="2003197"/>
          <a:ext cx="1131456" cy="1263725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Средства резерве 3</a:t>
          </a:r>
          <a:r>
            <a:rPr lang="sr-Latn-RS" sz="800" kern="1200" dirty="0">
              <a:solidFill>
                <a:schemeClr val="bg1"/>
              </a:solidFill>
            </a:rPr>
            <a:t>.200.000</a:t>
          </a:r>
          <a:r>
            <a:rPr lang="sr-Cyrl-RS" sz="800" kern="1200" dirty="0">
              <a:solidFill>
                <a:schemeClr val="bg1"/>
              </a:solidFill>
            </a:rPr>
            <a:t>,00 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1618367" y="2188265"/>
        <a:ext cx="800060" cy="893589"/>
      </dsp:txXfrm>
    </dsp:sp>
    <dsp:sp modelId="{2D6C03BD-4023-431E-84F6-C080A9961C8A}">
      <dsp:nvSpPr>
        <dsp:cNvPr id="0" name=""/>
        <dsp:cNvSpPr/>
      </dsp:nvSpPr>
      <dsp:spPr>
        <a:xfrm>
          <a:off x="1961657" y="692971"/>
          <a:ext cx="1355705" cy="132281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800" kern="1200" dirty="0">
              <a:solidFill>
                <a:schemeClr val="bg1"/>
              </a:solidFill>
            </a:rPr>
            <a:t>Капитални издаци динара66.679.100,00 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2160195" y="886693"/>
        <a:ext cx="958629" cy="93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0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sije@ljig.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666501"/>
          </a:xfrm>
        </p:spPr>
        <p:txBody>
          <a:bodyPr>
            <a:normAutofit/>
          </a:bodyPr>
          <a:lstStyle/>
          <a:p>
            <a:r>
              <a:rPr lang="sr-Cyrl-RS" dirty="0"/>
              <a:t>БУЏЕТ ОПШТИНЕ ЉИГ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624" y="4509120"/>
            <a:ext cx="6368752" cy="1296144"/>
          </a:xfrm>
        </p:spPr>
        <p:txBody>
          <a:bodyPr/>
          <a:lstStyle/>
          <a:p>
            <a:r>
              <a:rPr lang="sr-Cyrl-RS" dirty="0"/>
              <a:t>ВОДИЧ КРОЗ НАЦРТ ОДЛУКЕ О БУЏЕТУ за 202</a:t>
            </a:r>
            <a:r>
              <a:rPr lang="en-US" dirty="0"/>
              <a:t>4</a:t>
            </a:r>
            <a:r>
              <a:rPr lang="sr-Cyrl-RS" dirty="0"/>
              <a:t>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42584" y="40466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pic>
        <p:nvPicPr>
          <p:cNvPr id="10" name="Picture 9" descr="C:\Users\Korisnik\Desktop\ljig-grb-srednj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3356992"/>
            <a:ext cx="1224136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2024.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44761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1300"/>
              </p:ext>
            </p:extLst>
          </p:nvPr>
        </p:nvGraphicFramePr>
        <p:xfrm>
          <a:off x="1438275" y="15567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1300"/>
              </p:ext>
            </p:extLst>
          </p:nvPr>
        </p:nvGraphicFramePr>
        <p:xfrm>
          <a:off x="1590675" y="17091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235203"/>
              </p:ext>
            </p:extLst>
          </p:nvPr>
        </p:nvGraphicFramePr>
        <p:xfrm>
          <a:off x="1743075" y="18615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013662"/>
              </p:ext>
            </p:extLst>
          </p:nvPr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284524" cy="1143000"/>
          </a:xfrm>
        </p:spPr>
        <p:txBody>
          <a:bodyPr>
            <a:normAutofit/>
          </a:bodyPr>
          <a:lstStyle/>
          <a:p>
            <a:r>
              <a:rPr lang="sr-Cyrl-RS" sz="2800" dirty="0"/>
              <a:t>Које промене у буџету се очекују у односу на 2023 годину?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Пројектовано је да ће укупни планирани приходи и примања наше општине у 2024.</a:t>
            </a:r>
            <a:r>
              <a:rPr lang="sr-Cyrl-RS" dirty="0">
                <a:solidFill>
                  <a:schemeClr val="accent1"/>
                </a:solidFill>
              </a:rPr>
              <a:t> </a:t>
            </a:r>
            <a:r>
              <a:rPr lang="sr-Cyrl-RS" dirty="0"/>
              <a:t>години бити </a:t>
            </a:r>
            <a:r>
              <a:rPr lang="sr-Cyrl-RS" b="1" dirty="0"/>
              <a:t>умањени </a:t>
            </a:r>
            <a:r>
              <a:rPr lang="sr-Cyrl-RS" dirty="0"/>
              <a:t>у односу на последњу измену Одлуке о буџету за 2023</a:t>
            </a:r>
            <a:r>
              <a:rPr lang="sr-Cyrl-RS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sr-Cyrl-RS" dirty="0"/>
              <a:t>годину за</a:t>
            </a:r>
            <a:r>
              <a:rPr lang="sr-Cyrl-RS" b="1" dirty="0"/>
              <a:t> 51</a:t>
            </a:r>
            <a:r>
              <a:rPr lang="sr-Latn-RS" b="1" dirty="0"/>
              <a:t>.</a:t>
            </a:r>
            <a:r>
              <a:rPr lang="sr-Cyrl-RS" b="1" dirty="0"/>
              <a:t>220</a:t>
            </a:r>
            <a:r>
              <a:rPr lang="sr-Latn-RS" b="1" dirty="0"/>
              <a:t>.</a:t>
            </a:r>
            <a:r>
              <a:rPr lang="sr-Cyrl-RS" b="1" dirty="0"/>
              <a:t>0</a:t>
            </a:r>
            <a:r>
              <a:rPr lang="sr-Latn-RS" b="1" dirty="0"/>
              <a:t>00</a:t>
            </a:r>
            <a:r>
              <a:rPr lang="sr-Cyrl-RS" b="1" dirty="0"/>
              <a:t>,00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9</a:t>
            </a:r>
            <a:r>
              <a:rPr lang="sr-Latn-RS" b="1" dirty="0"/>
              <a:t>,</a:t>
            </a:r>
            <a:r>
              <a:rPr lang="sr-Cyrl-RS" b="1" dirty="0"/>
              <a:t>36 %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653053"/>
            <a:ext cx="6851650" cy="5492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Cyrl-RS" sz="2400" dirty="0"/>
              <a:t>Пројектовано је увећање </a:t>
            </a:r>
            <a:r>
              <a:rPr lang="sr-Cyrl-RS" sz="2400" b="1" dirty="0"/>
              <a:t>пореских прихода</a:t>
            </a:r>
            <a:r>
              <a:rPr lang="sr-Cyrl-RS" sz="2400" dirty="0"/>
              <a:t> </a:t>
            </a:r>
            <a:r>
              <a:rPr lang="sr-Cyrl-RS" sz="2400" dirty="0">
                <a:latin typeface="Calibri" panose="020F0502020204030204" pitchFamily="34" charset="0"/>
              </a:rPr>
              <a:t>за 35</a:t>
            </a:r>
            <a:r>
              <a:rPr lang="sr-Latn-RS" sz="2400" dirty="0">
                <a:latin typeface="Calibri" panose="020F0502020204030204" pitchFamily="34" charset="0"/>
              </a:rPr>
              <a:t>.</a:t>
            </a:r>
            <a:r>
              <a:rPr lang="sr-Cyrl-RS" sz="2400" dirty="0">
                <a:latin typeface="Calibri" panose="020F0502020204030204" pitchFamily="34" charset="0"/>
              </a:rPr>
              <a:t>849</a:t>
            </a:r>
            <a:r>
              <a:rPr lang="sr-Latn-RS" sz="2400" dirty="0">
                <a:latin typeface="Calibri" panose="020F0502020204030204" pitchFamily="34" charset="0"/>
              </a:rPr>
              <a:t>.</a:t>
            </a:r>
            <a:r>
              <a:rPr lang="sr-Cyrl-RS" sz="2400" dirty="0">
                <a:latin typeface="Calibri" panose="020F0502020204030204" pitchFamily="34" charset="0"/>
              </a:rPr>
              <a:t>4</a:t>
            </a:r>
            <a:r>
              <a:rPr lang="sr-Latn-RS" sz="2400" dirty="0">
                <a:latin typeface="Calibri" panose="020F0502020204030204" pitchFamily="34" charset="0"/>
              </a:rPr>
              <a:t>00</a:t>
            </a:r>
            <a:r>
              <a:rPr lang="sr-Cyrl-RS" sz="2400" dirty="0">
                <a:latin typeface="Calibri" panose="020F0502020204030204" pitchFamily="34" charset="0"/>
              </a:rPr>
              <a:t>.00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227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/>
              <a:t>трансфера</a:t>
            </a:r>
            <a:r>
              <a:rPr lang="sr-Cyrl-RS" sz="2400" dirty="0"/>
              <a:t> за 36</a:t>
            </a:r>
            <a:r>
              <a:rPr lang="sr-Latn-RS" sz="2400" dirty="0"/>
              <a:t>.</a:t>
            </a:r>
            <a:r>
              <a:rPr lang="sr-Cyrl-RS" sz="2400" dirty="0"/>
              <a:t>941</a:t>
            </a:r>
            <a:r>
              <a:rPr lang="sr-Latn-RS" sz="2400" dirty="0"/>
              <a:t>.</a:t>
            </a:r>
            <a:r>
              <a:rPr lang="sr-Cyrl-RS" sz="2400" dirty="0"/>
              <a:t>5</a:t>
            </a:r>
            <a:r>
              <a:rPr lang="sr-Latn-RS" sz="2400" dirty="0"/>
              <a:t>00</a:t>
            </a:r>
            <a:r>
              <a:rPr lang="sr-Cyrl-RS" sz="2400" dirty="0"/>
              <a:t>,00 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Смањење </a:t>
            </a:r>
            <a:r>
              <a:rPr lang="sr-Cyrl-RS" sz="2400" b="1" dirty="0"/>
              <a:t>примања од задуживања</a:t>
            </a:r>
            <a:r>
              <a:rPr lang="sr-Cyrl-RS" sz="2400" dirty="0"/>
              <a:t> за 23.612.5</a:t>
            </a:r>
            <a:r>
              <a:rPr lang="sr-Latn-RS" sz="2400" dirty="0"/>
              <a:t>00</a:t>
            </a:r>
            <a:r>
              <a:rPr lang="sr-Cyrl-RS" sz="2400" dirty="0"/>
              <a:t>,00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 </a:t>
            </a:r>
            <a:r>
              <a:rPr lang="sr-Cyrl-RS" sz="2400" b="1" dirty="0"/>
              <a:t>других прихода </a:t>
            </a:r>
            <a:r>
              <a:rPr lang="sr-Cyrl-RS" sz="2400" dirty="0"/>
              <a:t>за 12.900.000 динара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2024. 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547.690.</a:t>
            </a:r>
            <a:r>
              <a:rPr lang="sr-Latn-RS" b="1" dirty="0"/>
              <a:t>000</a:t>
            </a:r>
            <a:r>
              <a:rPr lang="sr-Cyrl-RS" b="1" dirty="0"/>
              <a:t>,00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4295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2024.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523972"/>
              </p:ext>
            </p:extLst>
          </p:nvPr>
        </p:nvGraphicFramePr>
        <p:xfrm>
          <a:off x="451766" y="1196752"/>
          <a:ext cx="8229600" cy="515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пројектованих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2024. 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246723"/>
              </p:ext>
            </p:extLst>
          </p:nvPr>
        </p:nvGraphicFramePr>
        <p:xfrm>
          <a:off x="1043608" y="1883519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42258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179693"/>
              </p:ext>
            </p:extLst>
          </p:nvPr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prstClr val="black"/>
                </a:solidFill>
              </a:rPr>
              <a:t>Које промене у буџету се очекују у односу на  2023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 fontScale="92500"/>
          </a:bodyPr>
          <a:lstStyle/>
          <a:p>
            <a:pPr marL="28575" indent="0" algn="just">
              <a:buNone/>
            </a:pPr>
            <a:r>
              <a:rPr lang="sr-Cyrl-RS" sz="2000" dirty="0"/>
              <a:t>Пројектовано је да ће укупни планирани трошкови (расходи и издаци) наше општине за 2024</a:t>
            </a:r>
            <a:r>
              <a:rPr lang="sr-Cyrl-R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sr-Cyrl-RS" sz="2000" dirty="0"/>
              <a:t> годину бити </a:t>
            </a:r>
            <a:r>
              <a:rPr lang="sr-Cyrl-RS" sz="2000" b="1" dirty="0"/>
              <a:t>смањени</a:t>
            </a:r>
            <a:r>
              <a:rPr lang="sr-Cyrl-RS" sz="2000" dirty="0"/>
              <a:t> у односу на последњу измену Одлуке о буџету за 2023</a:t>
            </a:r>
            <a:r>
              <a:rPr lang="sr-Cyrl-RS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sr-Cyrl-RS" sz="2000" dirty="0"/>
              <a:t> годину за </a:t>
            </a:r>
            <a:r>
              <a:rPr lang="en-US" sz="2000" b="1" dirty="0"/>
              <a:t>51</a:t>
            </a:r>
            <a:r>
              <a:rPr lang="sr-Cyrl-RS" sz="2000" b="1" dirty="0"/>
              <a:t>.</a:t>
            </a:r>
            <a:r>
              <a:rPr lang="en-US" sz="2000" b="1" dirty="0"/>
              <a:t>220</a:t>
            </a:r>
            <a:r>
              <a:rPr lang="sr-Cyrl-RS" sz="2000" b="1" dirty="0"/>
              <a:t>.000,00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9</a:t>
            </a:r>
            <a:r>
              <a:rPr lang="sr-Cyrl-RS" sz="2000" b="1" dirty="0"/>
              <a:t>,</a:t>
            </a:r>
            <a:r>
              <a:rPr lang="en-US" sz="2000" b="1" dirty="0"/>
              <a:t>36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7400" y="2552699"/>
            <a:ext cx="6845970" cy="9779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558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.000,00 динара</a:t>
            </a:r>
          </a:p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расхода за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субвенције за 11.213.500,00 динара</a:t>
            </a: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3" y="3933056"/>
            <a:ext cx="6851650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запослене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11.112.300,00 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18.367.100,00 динара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камате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2.170.000,00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sr-Cyrl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379092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20501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2024.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26.854.000,00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42.168.000,00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8.770.000,00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5.825.000,00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6.900.000,00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54.673.000,00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101.500.000,00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51.600.000,00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13.900.000,00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31.924.000,00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5.100.000,00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11.440.000,00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19.400.000,00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139.067.000,00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19.165.000,00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9.404.000,00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/>
                        <a:t>547.690.000,00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just"/>
                      <a:r>
                        <a:rPr lang="sr-Cyrl-RS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планираних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163212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130861"/>
              </p:ext>
            </p:extLst>
          </p:nvPr>
        </p:nvGraphicFramePr>
        <p:xfrm>
          <a:off x="971600" y="1667347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261693"/>
              </p:ext>
            </p:extLst>
          </p:nvPr>
        </p:nvGraphicFramePr>
        <p:xfrm>
          <a:off x="1076325" y="1123950"/>
          <a:ext cx="69913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05292"/>
              </p:ext>
            </p:extLst>
          </p:nvPr>
        </p:nvGraphicFramePr>
        <p:xfrm>
          <a:off x="683569" y="1417633"/>
          <a:ext cx="7272807" cy="297823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0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2024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9.371.000,00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1,71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8.394.000,00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1.400.000,00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0,26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+mn-lt"/>
                          <a:ea typeface="+mn-ea"/>
                        </a:rPr>
                        <a:t>4.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365.455.000,00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66,73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+mn-ea"/>
                        </a:rPr>
                        <a:t>Градска</a:t>
                      </a:r>
                      <a:r>
                        <a:rPr lang="sr-Cyrl-RS" sz="1500" baseline="0" dirty="0">
                          <a:effectLst/>
                          <a:latin typeface="+mn-lt"/>
                          <a:ea typeface="+mn-ea"/>
                        </a:rPr>
                        <a:t> библиотека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8.500.000,00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Предшколска</a:t>
                      </a:r>
                      <a:r>
                        <a:rPr lang="sr-Cyrl-RS" sz="1500" baseline="0" dirty="0">
                          <a:effectLst/>
                        </a:rPr>
                        <a:t> установа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101.500.000,00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18,53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Туристичка отганизација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8.770.000,00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Месне 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44.300.000,00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8,09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547.690.000,00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општине Љиг за 202</a:t>
            </a:r>
            <a:r>
              <a:rPr lang="en-US" sz="3000" b="1" dirty="0">
                <a:latin typeface="+mj-lt"/>
                <a:ea typeface="+mj-ea"/>
                <a:cs typeface="+mj-cs"/>
              </a:rPr>
              <a:t>4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. 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општине Љиг за 202</a:t>
            </a:r>
            <a:r>
              <a:rPr lang="en-US" dirty="0"/>
              <a:t>4</a:t>
            </a:r>
            <a:r>
              <a:rPr lang="sr-Cyrl-RS" dirty="0"/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општине Љиг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202</a:t>
            </a:r>
            <a:r>
              <a:rPr lang="en-US" dirty="0"/>
              <a:t>4</a:t>
            </a:r>
            <a:r>
              <a:rPr lang="sr-Cyrl-RS" dirty="0"/>
              <a:t>. 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наше општине.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188997"/>
              </p:ext>
            </p:extLst>
          </p:nvPr>
        </p:nvGraphicFramePr>
        <p:xfrm>
          <a:off x="899592" y="1340769"/>
          <a:ext cx="7560841" cy="285731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УЛИЦЕ НОВА 5а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030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790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ДОМА КУЛТУРЕ ЉИГ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845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021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РЕЦИКЛАЖНО ДВОРИШТЕ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1.390.000,00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1.400.000,00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 И УГРАДЊА ОПРЕМЕ ЗА ВИДЕО НАДЗОР У ЉИГУ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4.381.000,00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23.831.000,00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4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ТРОТОАРА У НАСЕЉЕНОМ МЕСТУ ЉИГ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28.424.500,00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4.232.000,00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планирани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12501"/>
              </p:ext>
            </p:extLst>
          </p:nvPr>
        </p:nvGraphicFramePr>
        <p:xfrm>
          <a:off x="539552" y="1340768"/>
          <a:ext cx="7668851" cy="111788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ИЗБОРИ ЗА ОДБОРНИКЕ ОПШТИНЕ ЉИГ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1.300.000,00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равноправнијој општини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уродњених информација у буџету - у складу са Законом смо у првом кварталу ове године усвојили План поступног увођења родно одговорног буџетирања за наредну 2024. 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sz="2900" dirty="0"/>
              <a:t>У складу са овим Планом - у Нацрту одлуке о буџету за 2024. годину применили смо родно осетљиве  циљеве и индикаторе у оквиру програма 4, 5, 7, 8, 9, 10, 11, 13, 14, 15 и 16 код буџетских корисника – ТО Љиг, ПУ „Каја“ , ОШ „Сава Керковић“, ОШ „Сестре  Павловић“, СШ „1300 КАПЛАРА“, Центар за социјални рад, Општинске управе, Градске библиотеке „Љиг“ и Спортског савеза Љиг 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75" y="1772816"/>
            <a:ext cx="8229600" cy="4104455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буџета.</a:t>
            </a:r>
          </a:p>
          <a:p>
            <a:r>
              <a:rPr lang="sr-Cyrl-RS" dirty="0"/>
              <a:t>Нацрт Одлуке о буџету општине Љиг за 2024. годину можете преузети на следећем линку интернет странице општинске управе: </a:t>
            </a:r>
            <a:r>
              <a:rPr lang="en-US" dirty="0" err="1"/>
              <a:t>ljig.rs</a:t>
            </a:r>
            <a:endParaRPr lang="sr-Cyrl-RS" dirty="0"/>
          </a:p>
          <a:p>
            <a:r>
              <a:rPr lang="sr-Cyrl-RS" dirty="0"/>
              <a:t>Позивамо Вас да своје сугестије за унапређење Нацрта Одлуке о буџету предате на следећим локацијама у општини:</a:t>
            </a:r>
          </a:p>
          <a:p>
            <a:r>
              <a:rPr lang="sr-Cyrl-RS" dirty="0"/>
              <a:t>Општинска управа општине Љиг-Одељење за финансије, Карађорђева 7, 14240 Љиг или доставите на мејл адресу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finansije@ljig.rs</a:t>
            </a:r>
            <a:r>
              <a:rPr lang="en-US" dirty="0"/>
              <a:t> </a:t>
            </a:r>
            <a:r>
              <a:rPr lang="sr-Cyrl-RS" dirty="0"/>
              <a:t>најкасније</a:t>
            </a:r>
            <a:r>
              <a:rPr lang="en-US" dirty="0"/>
              <a:t> </a:t>
            </a:r>
            <a:r>
              <a:rPr lang="sr-Cyrl-RS" dirty="0"/>
              <a:t>до</a:t>
            </a:r>
            <a:r>
              <a:rPr lang="en-US" dirty="0"/>
              <a:t> </a:t>
            </a:r>
            <a:r>
              <a:rPr lang="sr-Cyrl-RS"/>
              <a:t>08</a:t>
            </a:r>
            <a:r>
              <a:rPr lang="en-US"/>
              <a:t>.</a:t>
            </a:r>
            <a:r>
              <a:rPr lang="sr-Cyrl-RS" dirty="0"/>
              <a:t>03</a:t>
            </a:r>
            <a:r>
              <a:rPr lang="en-US" dirty="0"/>
              <a:t>.202</a:t>
            </a:r>
            <a:r>
              <a:rPr lang="sr-Cyrl-RS" dirty="0"/>
              <a:t>4</a:t>
            </a:r>
            <a:r>
              <a:rPr lang="en-US" dirty="0"/>
              <a:t>. </a:t>
            </a:r>
            <a:r>
              <a:rPr lang="sr-Cyrl-RS" dirty="0"/>
              <a:t>године</a:t>
            </a:r>
          </a:p>
          <a:p>
            <a:r>
              <a:rPr lang="ru-RU" dirty="0"/>
              <a:t>Примедбе, предлози и сугестије се подносе у слободној форми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60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Градска 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- Туристички организациј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</a:t>
            </a:r>
            <a:r>
              <a:rPr lang="sr-Latn-RS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>
                <a:cs typeface="Calibri" panose="020F0502020204030204" pitchFamily="34" charset="0"/>
              </a:rPr>
              <a:t>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Здравствене институције (Дом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Latn-RS" sz="1700" dirty="0"/>
              <a:t>o</a:t>
            </a:r>
            <a:r>
              <a:rPr lang="sr-Cyrl-RS" sz="1700" dirty="0"/>
              <a:t>пштине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Љиг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47568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6291062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Љиг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202</a:t>
            </a:r>
            <a:r>
              <a:rPr lang="en-US" sz="1600" dirty="0"/>
              <a:t>4</a:t>
            </a:r>
            <a:r>
              <a:rPr lang="sr-Cyrl-RS" sz="1600" dirty="0"/>
              <a:t>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Нацртом Одлуке о буџету општине 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Љиг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 за 202</a:t>
            </a:r>
            <a:r>
              <a:rPr lang="en-US" sz="1600" dirty="0"/>
              <a:t>4</a:t>
            </a:r>
            <a:r>
              <a:rPr lang="sr-Cyrl-RS" sz="1600" dirty="0"/>
              <a:t>. 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52</a:t>
            </a:r>
            <a:r>
              <a:rPr lang="en-US" sz="1600" dirty="0"/>
              <a:t>6</a:t>
            </a:r>
            <a:r>
              <a:rPr lang="sr-Latn-RS" sz="1600" dirty="0"/>
              <a:t>.</a:t>
            </a:r>
            <a:r>
              <a:rPr lang="en-US" sz="1600" dirty="0"/>
              <a:t>790</a:t>
            </a:r>
            <a:r>
              <a:rPr lang="sr-Latn-RS" sz="1600" dirty="0"/>
              <a:t>.</a:t>
            </a:r>
            <a:r>
              <a:rPr lang="en-US" sz="1600" dirty="0"/>
              <a:t>0</a:t>
            </a:r>
            <a:r>
              <a:rPr lang="sr-Latn-RS" sz="1600" dirty="0"/>
              <a:t>00</a:t>
            </a:r>
            <a:r>
              <a:rPr lang="sr-Cyrl-RS" sz="1600" dirty="0"/>
              <a:t>,00 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</a:t>
            </a:r>
            <a:r>
              <a:rPr lang="en-US" sz="1600" dirty="0"/>
              <a:t> 7.568</a:t>
            </a:r>
            <a:r>
              <a:rPr lang="sr-Cyrl-RS" sz="1600" dirty="0"/>
              <a:t>.</a:t>
            </a:r>
            <a:r>
              <a:rPr lang="en-US" sz="1600" dirty="0"/>
              <a:t>0</a:t>
            </a:r>
            <a:r>
              <a:rPr lang="sr-Cyrl-RS" sz="1600" dirty="0"/>
              <a:t>00,00 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en-US" sz="1600" dirty="0"/>
              <a:t>20</a:t>
            </a:r>
            <a:r>
              <a:rPr lang="sr-Cyrl-RS" sz="1600" dirty="0"/>
              <a:t>.9</a:t>
            </a:r>
            <a:r>
              <a:rPr lang="en-US" sz="1600" dirty="0"/>
              <a:t>00</a:t>
            </a:r>
            <a:r>
              <a:rPr lang="sr-Cyrl-RS" sz="1600" dirty="0"/>
              <a:t>.000,00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5423203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/>
              <a:t>5</a:t>
            </a:r>
            <a:r>
              <a:rPr lang="en-US" sz="4400" b="1" dirty="0"/>
              <a:t>47</a:t>
            </a:r>
            <a:r>
              <a:rPr lang="en-GB" sz="4400" b="1" dirty="0"/>
              <a:t> </a:t>
            </a:r>
            <a:r>
              <a:rPr lang="sr-Cyrl-RS" sz="4400" b="1" dirty="0"/>
              <a:t>690 000</a:t>
            </a:r>
            <a:r>
              <a:rPr lang="sr-Cyrl-RS" sz="3600" b="1" dirty="0"/>
              <a:t>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92560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202</a:t>
            </a:r>
            <a:r>
              <a:rPr lang="en-US" sz="3000" b="1" dirty="0"/>
              <a:t>4</a:t>
            </a:r>
            <a:r>
              <a:rPr lang="sr-Cyrl-RS" sz="3000" b="1" dirty="0"/>
              <a:t>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7838456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Props1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F0692-5A2C-4794-9CAF-6478EEE9EEC6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34e4f6f-c740-4e49-838d-10594e3f873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6247</TotalTime>
  <Words>2417</Words>
  <Application>Microsoft Office PowerPoint</Application>
  <PresentationFormat>On-screen Show (4:3)</PresentationFormat>
  <Paragraphs>378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Wingdings</vt:lpstr>
      <vt:lpstr>Custom Design</vt:lpstr>
      <vt:lpstr>БУЏЕТ ОПШТИНЕ ЉИГ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прихода и примања за 2024. годину</vt:lpstr>
      <vt:lpstr>Које промене у буџету се очекују у односу на 2023 годину?</vt:lpstr>
      <vt:lpstr>На шта се троше јавна средства?</vt:lpstr>
      <vt:lpstr>PowerPoint Presentation</vt:lpstr>
      <vt:lpstr>Структура пројектованих расхода и издатака буџета за 2024. годину</vt:lpstr>
      <vt:lpstr>Структура пројектованих расхода и издатака буџета за 2024. годину</vt:lpstr>
      <vt:lpstr>Које промене у буџету се очекују у односу на  2023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равноправнијој општини - Родно одговорно буџетирање</vt:lpstr>
      <vt:lpstr>Учешће грађана у буџетском процесу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Korisnik</cp:lastModifiedBy>
  <cp:revision>503</cp:revision>
  <cp:lastPrinted>2024-02-21T11:44:01Z</cp:lastPrinted>
  <dcterms:created xsi:type="dcterms:W3CDTF">2006-08-16T00:00:00Z</dcterms:created>
  <dcterms:modified xsi:type="dcterms:W3CDTF">2024-02-21T11:56:10Z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