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</p:sldMasterIdLst>
  <p:notesMasterIdLst>
    <p:notesMasterId r:id="rId28"/>
  </p:notesMasterIdLst>
  <p:handoutMasterIdLst>
    <p:handoutMasterId r:id="rId29"/>
  </p:handoutMasterIdLst>
  <p:sldIdLst>
    <p:sldId id="256" r:id="rId5"/>
    <p:sldId id="259" r:id="rId6"/>
    <p:sldId id="275" r:id="rId7"/>
    <p:sldId id="262" r:id="rId8"/>
    <p:sldId id="287" r:id="rId9"/>
    <p:sldId id="261" r:id="rId10"/>
    <p:sldId id="263" r:id="rId11"/>
    <p:sldId id="284" r:id="rId12"/>
    <p:sldId id="264" r:id="rId13"/>
    <p:sldId id="277" r:id="rId14"/>
    <p:sldId id="279" r:id="rId15"/>
    <p:sldId id="266" r:id="rId16"/>
    <p:sldId id="285" r:id="rId17"/>
    <p:sldId id="268" r:id="rId18"/>
    <p:sldId id="276" r:id="rId19"/>
    <p:sldId id="280" r:id="rId20"/>
    <p:sldId id="271" r:id="rId21"/>
    <p:sldId id="272" r:id="rId22"/>
    <p:sldId id="273" r:id="rId23"/>
    <p:sldId id="274" r:id="rId24"/>
    <p:sldId id="281" r:id="rId25"/>
    <p:sldId id="289" r:id="rId26"/>
    <p:sldId id="290" r:id="rId2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9" clrIdx="0"/>
  <p:cmAuthor id="1" name="Mirjana Knezevic" initials="MK" lastIdx="12" clrIdx="1">
    <p:extLst>
      <p:ext uri="{19B8F6BF-5375-455C-9EA6-DF929625EA0E}">
        <p15:presenceInfo xmlns:p15="http://schemas.microsoft.com/office/powerpoint/2012/main" userId="S-1-5-21-3213289721-1927786710-1971543238-2777" providerId="AD"/>
      </p:ext>
    </p:extLst>
  </p:cmAuthor>
  <p:cmAuthor id="2" name="Milena Radomirovic" initials="MR" lastIdx="24" clrIdx="2">
    <p:extLst>
      <p:ext uri="{19B8F6BF-5375-455C-9EA6-DF929625EA0E}">
        <p15:presenceInfo xmlns:p15="http://schemas.microsoft.com/office/powerpoint/2012/main" userId="S-1-5-21-3213289721-1927786710-1971543238-2751" providerId="AD"/>
      </p:ext>
    </p:extLst>
  </p:cmAuthor>
  <p:cmAuthor id="3" name="Tatjana Milivojevic" initials="TM" lastIdx="13" clrIdx="3">
    <p:extLst>
      <p:ext uri="{19B8F6BF-5375-455C-9EA6-DF929625EA0E}">
        <p15:presenceInfo xmlns:p15="http://schemas.microsoft.com/office/powerpoint/2012/main" userId="S-1-5-21-3988269000-3947341290-2979681626-13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B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89250" autoAdjust="0"/>
  </p:normalViewPr>
  <p:slideViewPr>
    <p:cSldViewPr>
      <p:cViewPr varScale="1">
        <p:scale>
          <a:sx n="93" d="100"/>
          <a:sy n="93" d="100"/>
        </p:scale>
        <p:origin x="1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Gradjanski%20budzet%20primeri\gradjanski-budzet-pite-format%20NC%202501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16"/>
          <c:y val="0.3758994708994709"/>
          <c:w val="0.40236148955495005"/>
          <c:h val="0.3648412698412698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16"/>
          <c:y val="0.3758994708994709"/>
          <c:w val="0.40236148955495005"/>
          <c:h val="0.36484126984126986"/>
        </c:manualLayout>
      </c:layout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214-4B80-9A24-82511567478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214-4B80-9A24-82511567478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214-4B80-9A24-82511567478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214-4B80-9A24-82511567478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214-4B80-9A24-82511567478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214-4B80-9A24-82511567478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F214-4B80-9A24-82511567478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F214-4B80-9A24-82511567478A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F214-4B80-9A24-82511567478A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214-4B80-9A24-82511567478A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F214-4B80-9A24-82511567478A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F214-4B80-9A24-82511567478A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F214-4B80-9A24-82511567478A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F214-4B80-9A24-82511567478A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F214-4B80-9A24-82511567478A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F214-4B80-9A24-82511567478A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1-F214-4B80-9A24-82511567478A}"/>
              </c:ext>
            </c:extLst>
          </c:dPt>
          <c:dLbls>
            <c:dLbl>
              <c:idx val="0"/>
              <c:layout>
                <c:manualLayout>
                  <c:x val="-7.2661217075386678E-3"/>
                  <c:y val="-0.18783068783068782"/>
                </c:manualLayout>
              </c:layout>
              <c:tx>
                <c:rich>
                  <a:bodyPr/>
                  <a:lstStyle/>
                  <a:p>
                    <a:fld id="{30C92D21-FC2F-4FA7-A6D5-5D39204A6B9C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2,97%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214-4B80-9A24-82511567478A}"/>
                </c:ext>
              </c:extLst>
            </c:dLbl>
            <c:dLbl>
              <c:idx val="1"/>
              <c:layout>
                <c:manualLayout>
                  <c:x val="7.9927338782924615E-2"/>
                  <c:y val="-0.27545758226502681"/>
                </c:manualLayout>
              </c:layout>
              <c:tx>
                <c:rich>
                  <a:bodyPr/>
                  <a:lstStyle/>
                  <a:p>
                    <a:fld id="{627C0864-5586-4150-ADE3-3F4A45EA9222}" type="CATEGORYNAME">
                      <a:rPr lang="sr-Cyrl-RS" smtClean="0"/>
                      <a:pPr/>
                      <a:t>[CATEGORY NAME]</a:t>
                    </a:fld>
                    <a:r>
                      <a:rPr lang="sr-Cyrl-RS" baseline="0" dirty="0"/>
                      <a:t>
7,86%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214-4B80-9A24-82511567478A}"/>
                </c:ext>
              </c:extLst>
            </c:dLbl>
            <c:dLbl>
              <c:idx val="2"/>
              <c:layout>
                <c:manualLayout>
                  <c:x val="0.15258855585831063"/>
                  <c:y val="-0.23531853972798855"/>
                </c:manualLayout>
              </c:layout>
              <c:tx>
                <c:rich>
                  <a:bodyPr/>
                  <a:lstStyle/>
                  <a:p>
                    <a:fld id="{026BA615-004B-449F-875C-7E866F228BC1}" type="CATEGORYNAME">
                      <a:rPr lang="sr-Cyrl-RS" dirty="0"/>
                      <a:pPr/>
                      <a:t>[CATEGORY NAME]</a:t>
                    </a:fld>
                    <a:r>
                      <a:rPr lang="sr-Cyrl-RS" baseline="0" dirty="0"/>
                      <a:t>
0,28%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214-4B80-9A24-82511567478A}"/>
                </c:ext>
              </c:extLst>
            </c:dLbl>
            <c:dLbl>
              <c:idx val="3"/>
              <c:layout>
                <c:manualLayout>
                  <c:x val="0.15440508628519514"/>
                  <c:y val="-0.1624470185028524"/>
                </c:manualLayout>
              </c:layout>
              <c:tx>
                <c:rich>
                  <a:bodyPr/>
                  <a:lstStyle/>
                  <a:p>
                    <a:fld id="{0A598F65-1FEC-4838-AC71-FA0A602B04FB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2,10%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214-4B80-9A24-82511567478A}"/>
                </c:ext>
              </c:extLst>
            </c:dLbl>
            <c:dLbl>
              <c:idx val="4"/>
              <c:layout>
                <c:manualLayout>
                  <c:x val="0.10535876475930972"/>
                  <c:y val="-5.8288540378733704E-2"/>
                </c:manualLayout>
              </c:layout>
              <c:tx>
                <c:rich>
                  <a:bodyPr/>
                  <a:lstStyle/>
                  <a:p>
                    <a:fld id="{20A7EBA4-936F-45A4-9890-EB6C48F94EA2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1,43%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214-4B80-9A24-82511567478A}"/>
                </c:ext>
              </c:extLst>
            </c:dLbl>
            <c:dLbl>
              <c:idx val="5"/>
              <c:layout>
                <c:manualLayout>
                  <c:x val="5.8128973660308808E-2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D304887D-117F-4713-A469-8127EF935977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1,21%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F214-4B80-9A24-82511567478A}"/>
                </c:ext>
              </c:extLst>
            </c:dLbl>
            <c:dLbl>
              <c:idx val="6"/>
              <c:layout>
                <c:manualLayout>
                  <c:x val="0.10899182561307902"/>
                  <c:y val="0.1402116402116402"/>
                </c:manualLayout>
              </c:layout>
              <c:tx>
                <c:rich>
                  <a:bodyPr/>
                  <a:lstStyle/>
                  <a:p>
                    <a:fld id="{EDE78E85-CF22-4DF0-B10B-EAC97FF651F0}" type="CATEGORYNAME">
                      <a:rPr lang="ru-RU" smtClean="0"/>
                      <a:pPr/>
                      <a:t>[CATEGORY NAME]</a:t>
                    </a:fld>
                    <a:endParaRPr lang="ru-RU" baseline="0" dirty="0"/>
                  </a:p>
                  <a:p>
                    <a:r>
                      <a:rPr lang="ru-RU" baseline="0" dirty="0"/>
                      <a:t>3,31%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F214-4B80-9A24-82511567478A}"/>
                </c:ext>
              </c:extLst>
            </c:dLbl>
            <c:dLbl>
              <c:idx val="7"/>
              <c:layout>
                <c:manualLayout>
                  <c:x val="-5.4495912806539508E-3"/>
                  <c:y val="0.13142628004832718"/>
                </c:manualLayout>
              </c:layout>
              <c:tx>
                <c:rich>
                  <a:bodyPr/>
                  <a:lstStyle/>
                  <a:p>
                    <a:fld id="{F756F75F-F42E-460D-BDB4-01488C5888F3}" type="CATEGORYNAME">
                      <a:rPr lang="ru-RU" smtClean="0"/>
                      <a:pPr/>
                      <a:t>[CATEGORY NAME]</a:t>
                    </a:fld>
                    <a:endParaRPr lang="ru-RU" baseline="0" dirty="0"/>
                  </a:p>
                  <a:p>
                    <a:r>
                      <a:rPr lang="ru-RU" baseline="0" dirty="0"/>
                      <a:t>19,97%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F214-4B80-9A24-82511567478A}"/>
                </c:ext>
              </c:extLst>
            </c:dLbl>
            <c:dLbl>
              <c:idx val="8"/>
              <c:layout>
                <c:manualLayout>
                  <c:x val="-0.192552225249773"/>
                  <c:y val="0.12698412698412678"/>
                </c:manualLayout>
              </c:layout>
              <c:tx>
                <c:rich>
                  <a:bodyPr/>
                  <a:lstStyle/>
                  <a:p>
                    <a:fld id="{D571AB14-2D4B-417F-962F-38F4D3E909B6}" type="CATEGORYNAME">
                      <a:rPr lang="ru-RU" smtClean="0"/>
                      <a:pPr/>
                      <a:t>[CATEGORY NAME]</a:t>
                    </a:fld>
                    <a:endParaRPr lang="ru-RU" baseline="0" dirty="0"/>
                  </a:p>
                  <a:p>
                    <a:r>
                      <a:rPr lang="ru-RU" baseline="0" dirty="0"/>
                      <a:t>9,22%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F214-4B80-9A24-82511567478A}"/>
                </c:ext>
              </c:extLst>
            </c:dLbl>
            <c:dLbl>
              <c:idx val="9"/>
              <c:layout>
                <c:manualLayout>
                  <c:x val="-0.11989100817438696"/>
                  <c:y val="0.11545801609509555"/>
                </c:manualLayout>
              </c:layout>
              <c:tx>
                <c:rich>
                  <a:bodyPr/>
                  <a:lstStyle/>
                  <a:p>
                    <a:fld id="{2D9B9744-B984-4450-A42B-2777D1FB66A2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2,86%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F214-4B80-9A24-82511567478A}"/>
                </c:ext>
              </c:extLst>
            </c:dLbl>
            <c:dLbl>
              <c:idx val="10"/>
              <c:layout>
                <c:manualLayout>
                  <c:x val="-0.22524977293369663"/>
                  <c:y val="0.11065204659334939"/>
                </c:manualLayout>
              </c:layout>
              <c:tx>
                <c:rich>
                  <a:bodyPr/>
                  <a:lstStyle/>
                  <a:p>
                    <a:fld id="{307FA51F-37FE-46B0-9B78-90C0C0DAA01B}" type="CATEGORYNAME">
                      <a:rPr lang="ru-RU" smtClean="0"/>
                      <a:pPr/>
                      <a:t>[CATEGORY NAME]</a:t>
                    </a:fld>
                    <a:r>
                      <a:rPr lang="ru-RU" baseline="0" dirty="0"/>
                      <a:t>
7,28%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F214-4B80-9A24-82511567478A}"/>
                </c:ext>
              </c:extLst>
            </c:dLbl>
            <c:dLbl>
              <c:idx val="11"/>
              <c:layout>
                <c:manualLayout>
                  <c:x val="-0.17801998183469572"/>
                  <c:y val="7.9365079365079361E-3"/>
                </c:manualLayout>
              </c:layout>
              <c:tx>
                <c:rich>
                  <a:bodyPr/>
                  <a:lstStyle/>
                  <a:p>
                    <a:fld id="{9B69EF39-5388-43D3-B026-B87786C93F51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1,00%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F214-4B80-9A24-82511567478A}"/>
                </c:ext>
              </c:extLst>
            </c:dLbl>
            <c:dLbl>
              <c:idx val="12"/>
              <c:layout>
                <c:manualLayout>
                  <c:x val="-0.16712079927338783"/>
                  <c:y val="-7.8249929502613821E-2"/>
                </c:manualLayout>
              </c:layout>
              <c:tx>
                <c:rich>
                  <a:bodyPr/>
                  <a:lstStyle/>
                  <a:p>
                    <a:fld id="{FB6417A5-B267-4B89-9742-91D3E5D8EEF6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2,16%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F214-4B80-9A24-82511567478A}"/>
                </c:ext>
              </c:extLst>
            </c:dLbl>
            <c:dLbl>
              <c:idx val="13"/>
              <c:layout>
                <c:manualLayout>
                  <c:x val="-0.13840188232601716"/>
                  <c:y val="-0.1479950543372161"/>
                </c:manualLayout>
              </c:layout>
              <c:tx>
                <c:rich>
                  <a:bodyPr/>
                  <a:lstStyle/>
                  <a:p>
                    <a:fld id="{589A405C-2BE9-43F8-88FA-8482CC337BD8}" type="CATEGORYNAME">
                      <a:rPr lang="ru-RU" smtClean="0"/>
                      <a:pPr/>
                      <a:t>[CATEGORY NAME]</a:t>
                    </a:fld>
                    <a:endParaRPr lang="ru-RU" baseline="0" dirty="0"/>
                  </a:p>
                  <a:p>
                    <a:r>
                      <a:rPr lang="ru-RU" baseline="0" dirty="0"/>
                      <a:t>3,37%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F214-4B80-9A24-82511567478A}"/>
                </c:ext>
              </c:extLst>
            </c:dLbl>
            <c:dLbl>
              <c:idx val="14"/>
              <c:layout>
                <c:manualLayout>
                  <c:x val="-0.24704813805631246"/>
                  <c:y val="-0.10317460317460317"/>
                </c:manualLayout>
              </c:layout>
              <c:tx>
                <c:rich>
                  <a:bodyPr/>
                  <a:lstStyle/>
                  <a:p>
                    <a:fld id="{92D91CE8-6E60-4546-B5FD-F628B2116539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24,70%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F214-4B80-9A24-82511567478A}"/>
                </c:ext>
              </c:extLst>
            </c:dLbl>
            <c:dLbl>
              <c:idx val="15"/>
              <c:layout>
                <c:manualLayout>
                  <c:x val="-0.11444141689373298"/>
                  <c:y val="-0.21693121693121692"/>
                </c:manualLayout>
              </c:layout>
              <c:tx>
                <c:rich>
                  <a:bodyPr/>
                  <a:lstStyle/>
                  <a:p>
                    <a:fld id="{15CFD5A7-97CB-4133-A0DD-BFB1DC56FAC0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3,50%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F214-4B80-9A24-82511567478A}"/>
                </c:ext>
              </c:extLst>
            </c:dLbl>
            <c:dLbl>
              <c:idx val="16"/>
              <c:layout>
                <c:manualLayout>
                  <c:x val="3.4514078110808359E-2"/>
                  <c:y val="-0.1984126984126984"/>
                </c:manualLayout>
              </c:layout>
              <c:tx>
                <c:rich>
                  <a:bodyPr/>
                  <a:lstStyle/>
                  <a:p>
                    <a:fld id="{C57585A7-4A16-4FF3-BD12-5686E588725F}" type="CATEGORYNAME">
                      <a:rPr lang="ru-RU"/>
                      <a:pPr/>
                      <a:t>[CATEGORY NAME]</a:t>
                    </a:fld>
                    <a:r>
                      <a:rPr lang="ru-RU" baseline="0" dirty="0"/>
                      <a:t>
6,81%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F214-4B80-9A24-82511567478A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ОБРАЗОВАЊЕ И ВАСПИТАЊЕ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ОМЛАДИНЕ И СПОРТА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20000000</c:v>
                </c:pt>
                <c:pt idx="1">
                  <c:v>35880000</c:v>
                </c:pt>
                <c:pt idx="2">
                  <c:v>0</c:v>
                </c:pt>
                <c:pt idx="3">
                  <c:v>9043000</c:v>
                </c:pt>
                <c:pt idx="4">
                  <c:v>13000000</c:v>
                </c:pt>
                <c:pt idx="5">
                  <c:v>12350000</c:v>
                </c:pt>
                <c:pt idx="6">
                  <c:v>42380000</c:v>
                </c:pt>
                <c:pt idx="7">
                  <c:v>72029000</c:v>
                </c:pt>
                <c:pt idx="8">
                  <c:v>57750000</c:v>
                </c:pt>
                <c:pt idx="9">
                  <c:v>12850000</c:v>
                </c:pt>
                <c:pt idx="10">
                  <c:v>24525000</c:v>
                </c:pt>
                <c:pt idx="11">
                  <c:v>4790000</c:v>
                </c:pt>
                <c:pt idx="12">
                  <c:v>15996000</c:v>
                </c:pt>
                <c:pt idx="13">
                  <c:v>26590000</c:v>
                </c:pt>
                <c:pt idx="14">
                  <c:v>108135000</c:v>
                </c:pt>
                <c:pt idx="15">
                  <c:v>14922000</c:v>
                </c:pt>
                <c:pt idx="16">
                  <c:v>29560000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F214-4B80-9A24-8251156747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планираних прихода и примања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планираних прихода и примања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планираних прихода и примања</a:t>
            </a:r>
            <a:endParaRPr lang="en-US" b="1"/>
          </a:p>
        </c:rich>
      </c:tx>
      <c:layout>
        <c:manualLayout>
          <c:xMode val="edge"/>
          <c:yMode val="edge"/>
          <c:x val="0.44539800783761813"/>
          <c:y val="0.73493385595296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планираних прихода и примања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899"/>
          <c:y val="0.33374488188976376"/>
          <c:w val="0.62846713498254947"/>
          <c:h val="0.5555376872008646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EC6-4BC1-9617-3EE0D25A87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EC6-4BC1-9617-3EE0D25A87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EC6-4BC1-9617-3EE0D25A87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EC6-4BC1-9617-3EE0D25A87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EC6-4BC1-9617-3EE0D25A877E}"/>
              </c:ext>
            </c:extLst>
          </c:dPt>
          <c:dLbls>
            <c:dLbl>
              <c:idx val="0"/>
              <c:layout>
                <c:manualLayout>
                  <c:x val="4.2935426600180368E-3"/>
                  <c:y val="-2.7461355565848385E-2"/>
                </c:manualLayout>
              </c:layout>
              <c:tx>
                <c:rich>
                  <a:bodyPr/>
                  <a:lstStyle/>
                  <a:p>
                    <a:fld id="{6A02E342-2CB4-453C-8CEF-5830BBC4741B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67.39%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EC6-4BC1-9617-3EE0D25A877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01517E4-FDBE-44B5-90E6-CE828F2FED16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23,91%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EC6-4BC1-9617-3EE0D25A877E}"/>
                </c:ext>
              </c:extLst>
            </c:dLbl>
            <c:dLbl>
              <c:idx val="2"/>
              <c:layout>
                <c:manualLayout>
                  <c:x val="-5.9773121580141468E-2"/>
                  <c:y val="-4.727032834761407E-2"/>
                </c:manualLayout>
              </c:layout>
              <c:tx>
                <c:rich>
                  <a:bodyPr/>
                  <a:lstStyle/>
                  <a:p>
                    <a:fld id="{CFAE322B-5407-4F65-B81D-9B2B510E116B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1,72%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EC6-4BC1-9617-3EE0D25A877E}"/>
                </c:ext>
              </c:extLst>
            </c:dLbl>
            <c:dLbl>
              <c:idx val="3"/>
              <c:layout>
                <c:manualLayout>
                  <c:x val="-0.35396754142249937"/>
                  <c:y val="0.17817548651592482"/>
                </c:manualLayout>
              </c:layout>
              <c:tx>
                <c:rich>
                  <a:bodyPr/>
                  <a:lstStyle/>
                  <a:p>
                    <a:fld id="{B816E38D-DEEF-4D74-B66E-32DE38C748A1}" type="CATEGORYNAME">
                      <a:rPr lang="ru-RU" smtClean="0"/>
                      <a:pPr/>
                      <a:t>[CATEGORY NAME]</a:t>
                    </a:fld>
                    <a:r>
                      <a:rPr lang="ru-RU" baseline="0" dirty="0"/>
                      <a:t> </a:t>
                    </a:r>
                  </a:p>
                  <a:p>
                    <a:r>
                      <a:rPr lang="ru-RU" baseline="0" dirty="0"/>
                      <a:t>0,03%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EC6-4BC1-9617-3EE0D25A877E}"/>
                </c:ext>
              </c:extLst>
            </c:dLbl>
            <c:dLbl>
              <c:idx val="4"/>
              <c:layout>
                <c:manualLayout>
                  <c:x val="3.9034411915767814E-2"/>
                  <c:y val="-4.078431372549018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</a:t>
                    </a:r>
                    <a:r>
                      <a:rPr lang="ru-RU" baseline="0" dirty="0"/>
                      <a:t> из предходне године
6,94%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EC6-4BC1-9617-3EE0D25A877E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'[Pomocni dokument.xlsx]Prihodi i primanja'!$C$6:$C$10</c:f>
              <c:strCache>
                <c:ptCount val="5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пренета средства ихз претходне године</c:v>
                </c:pt>
              </c:strCache>
            </c:strRef>
          </c:cat>
          <c:val>
            <c:numRef>
              <c:f>'[Pomocni dokument.xlsx]Prihodi i primanja'!$D$6:$D$10</c:f>
              <c:numCache>
                <c:formatCode>General</c:formatCode>
                <c:ptCount val="5"/>
                <c:pt idx="0">
                  <c:v>308979600</c:v>
                </c:pt>
                <c:pt idx="1">
                  <c:v>162056000</c:v>
                </c:pt>
                <c:pt idx="2">
                  <c:v>24190000</c:v>
                </c:pt>
                <c:pt idx="3">
                  <c:v>100000</c:v>
                </c:pt>
                <c:pt idx="4">
                  <c:v>4175000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EC6-4BC1-9617-3EE0D25A87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187"/>
          <c:h val="0.47396905974988418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187"/>
          <c:h val="0.47396905974988418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планираних расхода и издатака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187"/>
          <c:h val="0.47396905974988418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B42-4CCE-8F00-DB6D8CC57D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B42-4CCE-8F00-DB6D8CC57D83}"/>
              </c:ext>
            </c:extLst>
          </c:dPt>
          <c:dPt>
            <c:idx val="2"/>
            <c:bubble3D val="0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B42-4CCE-8F00-DB6D8CC57D8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B42-4CCE-8F00-DB6D8CC57D8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5B42-4CCE-8F00-DB6D8CC57D8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5B42-4CCE-8F00-DB6D8CC57D8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5B42-4CCE-8F00-DB6D8CC57D8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5B42-4CCE-8F00-DB6D8CC57D83}"/>
              </c:ext>
            </c:extLst>
          </c:dPt>
          <c:dLbls>
            <c:dLbl>
              <c:idx val="0"/>
              <c:layout>
                <c:manualLayout>
                  <c:x val="0.10888546481766821"/>
                  <c:y val="-8.4705882352941173E-2"/>
                </c:manualLayout>
              </c:layout>
              <c:tx>
                <c:rich>
                  <a:bodyPr/>
                  <a:lstStyle/>
                  <a:p>
                    <a:fld id="{2F67FAC7-C567-43DD-9047-AA7AB595784E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27,15%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42-4CCE-8F00-DB6D8CC57D83}"/>
                </c:ext>
              </c:extLst>
            </c:dLbl>
            <c:dLbl>
              <c:idx val="1"/>
              <c:layout>
                <c:manualLayout>
                  <c:x val="3.6979969183359017E-2"/>
                  <c:y val="0.1380392156862745"/>
                </c:manualLayout>
              </c:layout>
              <c:tx>
                <c:rich>
                  <a:bodyPr/>
                  <a:lstStyle/>
                  <a:p>
                    <a:fld id="{AC721744-7F69-45B1-B7ED-B5C67C4B8BCF}" type="CATEGORYNAME">
                      <a:rPr lang="ru-RU" smtClean="0"/>
                      <a:pPr/>
                      <a:t>[CATEGORY NAME]</a:t>
                    </a:fld>
                    <a:r>
                      <a:rPr lang="ru-RU" baseline="0" dirty="0"/>
                      <a:t>
27,44%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B42-4CCE-8F00-DB6D8CC57D83}"/>
                </c:ext>
              </c:extLst>
            </c:dLbl>
            <c:dLbl>
              <c:idx val="2"/>
              <c:layout>
                <c:manualLayout>
                  <c:x val="-8.4232152028762192E-2"/>
                  <c:y val="2.5098039215686273E-2"/>
                </c:manualLayout>
              </c:layout>
              <c:tx>
                <c:rich>
                  <a:bodyPr/>
                  <a:lstStyle/>
                  <a:p>
                    <a:fld id="{C37001D5-B0C0-4BC5-8BE4-D2F2F06AD043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1,39%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B42-4CCE-8F00-DB6D8CC57D83}"/>
                </c:ext>
              </c:extLst>
            </c:dLbl>
            <c:dLbl>
              <c:idx val="3"/>
              <c:layout>
                <c:manualLayout>
                  <c:x val="-8.6286594761171037E-2"/>
                  <c:y val="3.7647058823529408E-2"/>
                </c:manualLayout>
              </c:layout>
              <c:tx>
                <c:rich>
                  <a:bodyPr/>
                  <a:lstStyle/>
                  <a:p>
                    <a:fld id="{4E23A1A6-3A56-4EC8-BF63-9C8CF6FC87A6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10,46%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B42-4CCE-8F00-DB6D8CC57D83}"/>
                </c:ext>
              </c:extLst>
            </c:dLbl>
            <c:dLbl>
              <c:idx val="4"/>
              <c:layout>
                <c:manualLayout>
                  <c:x val="-4.3143297380585519E-2"/>
                  <c:y val="-3.7647058823529408E-2"/>
                </c:manualLayout>
              </c:layout>
              <c:tx>
                <c:rich>
                  <a:bodyPr/>
                  <a:lstStyle/>
                  <a:p>
                    <a:fld id="{CE05D7C0-D659-446C-8A22-DC839598906D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9,61%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B42-4CCE-8F00-DB6D8CC57D83}"/>
                </c:ext>
              </c:extLst>
            </c:dLbl>
            <c:dLbl>
              <c:idx val="5"/>
              <c:layout>
                <c:manualLayout>
                  <c:x val="-7.3959938366718034E-2"/>
                  <c:y val="-0.1286274509803921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Отплата главнице, </a:t>
                    </a:r>
                    <a:fld id="{AD8FC3C7-36E3-4EE1-A663-1BB43CDF686F}" type="CATEGORYNAME">
                      <a:rPr lang="ru-RU" smtClean="0"/>
                      <a:pPr/>
                      <a:t>[CATEGORY NAME]</a:t>
                    </a:fld>
                    <a:r>
                      <a:rPr lang="ru-RU" baseline="0" dirty="0"/>
                      <a:t> и трошкови камата 7,67%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B42-4CCE-8F00-DB6D8CC57D83}"/>
                </c:ext>
              </c:extLst>
            </c:dLbl>
            <c:dLbl>
              <c:idx val="6"/>
              <c:layout>
                <c:manualLayout>
                  <c:x val="-6.1633281972265025E-3"/>
                  <c:y val="-0.12862745098039213"/>
                </c:manualLayout>
              </c:layout>
              <c:tx>
                <c:rich>
                  <a:bodyPr/>
                  <a:lstStyle/>
                  <a:p>
                    <a:fld id="{3876C41D-7B06-49BD-9136-D66886F6065E}" type="CATEGORYNAME">
                      <a:rPr lang="sr-Cyrl-RS" smtClean="0"/>
                      <a:pPr/>
                      <a:t>[CATEGORY NAME]</a:t>
                    </a:fld>
                    <a:endParaRPr lang="sr-Cyrl-RS" dirty="0"/>
                  </a:p>
                  <a:p>
                    <a:r>
                      <a:rPr lang="sr-Cyrl-RS" baseline="0" dirty="0"/>
                      <a:t>15,73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B42-4CCE-8F00-DB6D8CC57D83}"/>
                </c:ext>
              </c:extLst>
            </c:dLbl>
            <c:dLbl>
              <c:idx val="7"/>
              <c:layout>
                <c:manualLayout>
                  <c:x val="7.6014381099126865E-2"/>
                  <c:y val="-0.10980392156862746"/>
                </c:manualLayout>
              </c:layout>
              <c:tx>
                <c:rich>
                  <a:bodyPr/>
                  <a:lstStyle/>
                  <a:p>
                    <a:fld id="{064831EA-8D0F-4F35-92CC-9FEB58E55352}" type="CATEGORYNAME">
                      <a:rPr lang="sr-Cyrl-RS"/>
                      <a:pPr/>
                      <a:t>[CATEGORY NAME]</a:t>
                    </a:fld>
                    <a:r>
                      <a:rPr lang="sr-Cyrl-RS" baseline="0" dirty="0"/>
                      <a:t>
0,55%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5B42-4CCE-8F00-DB6D8CC57D83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104593820</c:v>
                </c:pt>
                <c:pt idx="1">
                  <c:v>118056000</c:v>
                </c:pt>
                <c:pt idx="2">
                  <c:v>10000000</c:v>
                </c:pt>
                <c:pt idx="3">
                  <c:v>69735000</c:v>
                </c:pt>
                <c:pt idx="4">
                  <c:v>28400000</c:v>
                </c:pt>
                <c:pt idx="5">
                  <c:v>48625180</c:v>
                </c:pt>
                <c:pt idx="6">
                  <c:v>115130000</c:v>
                </c:pt>
                <c:pt idx="7">
                  <c:v>5200000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B42-4CCE-8F00-DB6D8CC57D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2916"/>
          <c:y val="0.3758994708994709"/>
          <c:w val="0.40236148955495005"/>
          <c:h val="0.3648412698412698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</a:t>
          </a:r>
        </a:p>
        <a:p>
          <a:r>
            <a:rPr lang="sr-Cyrl-RS" sz="1600" dirty="0"/>
            <a:t>Општинско веће</a:t>
          </a:r>
        </a:p>
        <a:p>
          <a:r>
            <a:rPr lang="sr-Cyrl-RS" sz="1600" dirty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/>
            <a:t>Основне школе </a:t>
          </a:r>
        </a:p>
        <a:p>
          <a:r>
            <a:rPr lang="sr-Cyrl-RS" sz="1200" dirty="0"/>
            <a:t>Средња школа</a:t>
          </a:r>
        </a:p>
        <a:p>
          <a:r>
            <a:rPr lang="sr-Cyrl-RS" sz="1200" dirty="0"/>
            <a:t>Дом здравља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 dirty="0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>
        <dgm:presLayoutVars>
          <dgm:chMax val="0"/>
          <dgm:chPref val="0"/>
        </dgm:presLayoutVars>
      </dgm:prSet>
      <dgm:spPr/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202</a:t>
          </a:r>
          <a:r>
            <a:rPr lang="en-US" sz="1400" dirty="0"/>
            <a:t>5</a:t>
          </a:r>
          <a:r>
            <a:rPr lang="sr-Cyrl-RS" sz="1400" dirty="0"/>
            <a:t>. 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Стратегија/План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области; средњорочни план ЈЛС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</dgm:pt>
    <dgm:pt modelId="{61AA8207-A6A4-4905-9FD1-93C90724B340}" type="pres">
      <dgm:prSet presAssocID="{F2167233-387A-4C2A-92FA-201B800AF2E5}" presName="connTx" presStyleLbl="parChTrans1D2" presStyleIdx="0" presStyleCnt="5"/>
      <dgm:spPr/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</dgm:pt>
    <dgm:pt modelId="{D23E054D-0742-441B-9D09-9EB576968A6E}" type="pres">
      <dgm:prSet presAssocID="{346E9DC4-0947-473F-AED9-9AECED92978F}" presName="connTx" presStyleLbl="parChTrans1D2" presStyleIdx="1" presStyleCnt="5"/>
      <dgm:spPr/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</dgm:pt>
    <dgm:pt modelId="{92BF821D-14E3-40BB-B3C5-212A94A9CA22}" type="pres">
      <dgm:prSet presAssocID="{9324F21A-CF22-404B-991C-F0FAD04F1E1A}" presName="connTx" presStyleLbl="parChTrans1D2" presStyleIdx="2" presStyleCnt="5"/>
      <dgm:spPr/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</dgm:pt>
    <dgm:pt modelId="{7E8E6685-0078-4B86-BC52-3A0FBAF76686}" type="pres">
      <dgm:prSet presAssocID="{F68F9F1A-A0AC-4627-BB76-A21CB9C16ACA}" presName="connTx" presStyleLbl="parChTrans1D2" presStyleIdx="3" presStyleCnt="5"/>
      <dgm:spPr/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</dgm:pt>
    <dgm:pt modelId="{EE9BE54A-48D2-43A6-AD4C-394C0EDDA292}" type="pres">
      <dgm:prSet presAssocID="{B764CED6-B38C-4590-855F-1F4460EB1A27}" presName="connTx" presStyleLbl="parChTrans1D2" presStyleIdx="4" presStyleCnt="5"/>
      <dgm:spPr/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Средства из осталих извора</a:t>
          </a:r>
          <a:r>
            <a:rPr lang="en-US" sz="1300" dirty="0">
              <a:solidFill>
                <a:schemeClr val="bg1"/>
              </a:solidFill>
            </a:rPr>
            <a:t> 9</a:t>
          </a:r>
          <a:r>
            <a:rPr lang="sr-Cyrl-RS" sz="1050" dirty="0">
              <a:solidFill>
                <a:schemeClr val="bg1"/>
              </a:solidFill>
            </a:rPr>
            <a:t>.</a:t>
          </a:r>
          <a:r>
            <a:rPr lang="en-US" sz="1050" dirty="0">
              <a:solidFill>
                <a:schemeClr val="bg1"/>
              </a:solidFill>
            </a:rPr>
            <a:t>321</a:t>
          </a:r>
          <a:r>
            <a:rPr lang="sr-Cyrl-RS" sz="1050" dirty="0">
              <a:solidFill>
                <a:schemeClr val="bg1"/>
              </a:solidFill>
            </a:rPr>
            <a:t>.000,00</a:t>
          </a:r>
          <a:endParaRPr lang="en-US" sz="105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>
        <a:solidFill>
          <a:srgbClr val="FFC000"/>
        </a:solidFill>
      </dgm:spPr>
      <dgm:t>
        <a:bodyPr/>
        <a:lstStyle/>
        <a:p>
          <a:r>
            <a:rPr lang="sr-Cyrl-RS" dirty="0"/>
            <a:t>Средства из буџета општине 52</a:t>
          </a:r>
          <a:r>
            <a:rPr lang="en-US" dirty="0"/>
            <a:t>7</a:t>
          </a:r>
          <a:r>
            <a:rPr lang="sr-Latn-RS" dirty="0"/>
            <a:t>.</a:t>
          </a:r>
          <a:r>
            <a:rPr lang="en-US" dirty="0"/>
            <a:t>895</a:t>
          </a:r>
          <a:r>
            <a:rPr lang="sr-Latn-RS" dirty="0"/>
            <a:t>.</a:t>
          </a:r>
          <a:r>
            <a:rPr lang="en-US" dirty="0"/>
            <a:t>0</a:t>
          </a:r>
          <a:r>
            <a:rPr lang="sr-Latn-RS" dirty="0"/>
            <a:t>00</a:t>
          </a:r>
          <a:r>
            <a:rPr lang="sr-Cyrl-RS" dirty="0"/>
            <a:t>,00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en-US" dirty="0">
              <a:solidFill>
                <a:srgbClr val="FF0000"/>
              </a:solidFill>
            </a:rPr>
            <a:t>40.072</a:t>
          </a:r>
          <a:r>
            <a:rPr lang="sr-Cyrl-RS" dirty="0">
              <a:solidFill>
                <a:srgbClr val="FF0000"/>
              </a:solidFill>
            </a:rPr>
            <a:t>.</a:t>
          </a:r>
          <a:r>
            <a:rPr lang="en-US" dirty="0">
              <a:solidFill>
                <a:srgbClr val="FF0000"/>
              </a:solidFill>
            </a:rPr>
            <a:t>6</a:t>
          </a:r>
          <a:r>
            <a:rPr lang="sr-Cyrl-RS" dirty="0">
              <a:solidFill>
                <a:srgbClr val="FF0000"/>
              </a:solidFill>
            </a:rPr>
            <a:t>00,00 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092009B7-2960-442B-A6FB-0D8F25F4F5CA}">
      <dgm:prSet/>
      <dgm:spPr>
        <a:solidFill>
          <a:srgbClr val="92D050"/>
        </a:solidFill>
      </dgm:spPr>
      <dgm:t>
        <a:bodyPr/>
        <a:lstStyle/>
        <a:p>
          <a:r>
            <a:rPr lang="sr-Cyrl-RS" dirty="0"/>
            <a:t>Укупан буџет 5</a:t>
          </a:r>
          <a:r>
            <a:rPr lang="en-US" dirty="0"/>
            <a:t>77.288</a:t>
          </a:r>
          <a:r>
            <a:rPr lang="sr-Cyrl-RS" dirty="0"/>
            <a:t>.</a:t>
          </a:r>
          <a:r>
            <a:rPr lang="en-US" dirty="0"/>
            <a:t>6</a:t>
          </a:r>
          <a:r>
            <a:rPr lang="sr-Latn-RS" dirty="0"/>
            <a:t>00</a:t>
          </a:r>
          <a:r>
            <a:rPr lang="sr-Cyrl-RS" dirty="0"/>
            <a:t>,00</a:t>
          </a:r>
          <a:endParaRPr lang="en-US" dirty="0">
            <a:solidFill>
              <a:srgbClr val="FF0000"/>
            </a:solidFill>
          </a:endParaRPr>
        </a:p>
      </dgm:t>
    </dgm:pt>
    <dgm:pt modelId="{9B9E4606-8918-432D-AF17-F974BFE575C6}" type="parTrans" cxnId="{521ED7ED-3B46-4CE8-992A-CAB92204B1C6}">
      <dgm:prSet/>
      <dgm:spPr/>
      <dgm:t>
        <a:bodyPr/>
        <a:lstStyle/>
        <a:p>
          <a:endParaRPr lang="en-US"/>
        </a:p>
      </dgm:t>
    </dgm:pt>
    <dgm:pt modelId="{15C2B52E-4F55-4082-BB1C-94031D560EB4}" type="sibTrans" cxnId="{521ED7ED-3B46-4CE8-992A-CAB92204B1C6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96115" custScaleY="96476">
        <dgm:presLayoutVars>
          <dgm:bulletEnabled val="1"/>
        </dgm:presLayoutVars>
      </dgm:prSet>
      <dgm:spPr/>
    </dgm:pt>
    <dgm:pt modelId="{409B09D3-4DF0-4A67-B116-C3B0CE10042E}" type="pres">
      <dgm:prSet presAssocID="{097825AB-8F2B-4EF3-ABE1-7DCEF8027B99}" presName="spacerL" presStyleCnt="0"/>
      <dgm:spPr/>
    </dgm:pt>
    <dgm:pt modelId="{87C2FC52-975B-4E62-B5E0-1AB7C844E900}" type="pres">
      <dgm:prSet presAssocID="{097825AB-8F2B-4EF3-ABE1-7DCEF8027B99}" presName="sibTrans" presStyleLbl="sibTrans2D1" presStyleIdx="2" presStyleCnt="3"/>
      <dgm:spPr/>
    </dgm:pt>
    <dgm:pt modelId="{B01A7D7F-4B49-41A1-BC20-5B8B2DC888CB}" type="pres">
      <dgm:prSet presAssocID="{097825AB-8F2B-4EF3-ABE1-7DCEF8027B99}" presName="spacerR" presStyleCnt="0"/>
      <dgm:spPr/>
    </dgm:pt>
    <dgm:pt modelId="{2DB98FF9-EDB5-4EEE-AFA3-A57C7337F497}" type="pres">
      <dgm:prSet presAssocID="{092009B7-2960-442B-A6FB-0D8F25F4F5CA}" presName="node" presStyleLbl="node1" presStyleIdx="3" presStyleCnt="4" custScaleX="120163" custScaleY="97476">
        <dgm:presLayoutVars>
          <dgm:bulletEnabled val="1"/>
        </dgm:presLayoutVars>
      </dgm:prSet>
      <dgm:spPr/>
    </dgm:pt>
  </dgm:ptLst>
  <dgm:cxnLst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4AD3BF7C-9486-4F6F-9899-32B240DDA0E4}" type="presOf" srcId="{097825AB-8F2B-4EF3-ABE1-7DCEF8027B99}" destId="{87C2FC52-975B-4E62-B5E0-1AB7C844E900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20F83DCD-3158-453F-967C-EBC1245F7DD9}" type="presOf" srcId="{092009B7-2960-442B-A6FB-0D8F25F4F5CA}" destId="{2DB98FF9-EDB5-4EEE-AFA3-A57C7337F497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521ED7ED-3B46-4CE8-992A-CAB92204B1C6}" srcId="{028ECFAC-63B3-40F0-9E03-B31D365E432C}" destId="{092009B7-2960-442B-A6FB-0D8F25F4F5CA}" srcOrd="3" destOrd="0" parTransId="{9B9E4606-8918-432D-AF17-F974BFE575C6}" sibTransId="{15C2B52E-4F55-4082-BB1C-94031D560EB4}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C76D8E36-7B23-43F0-9C45-92FEB6EDD91E}" type="presParOf" srcId="{688A0EC4-0F6D-4987-959D-CA5F27B3CF24}" destId="{409B09D3-4DF0-4A67-B116-C3B0CE10042E}" srcOrd="9" destOrd="0" presId="urn:microsoft.com/office/officeart/2005/8/layout/equation1"/>
    <dgm:cxn modelId="{5746382A-B224-4354-8E78-8AA20095070E}" type="presParOf" srcId="{688A0EC4-0F6D-4987-959D-CA5F27B3CF24}" destId="{87C2FC52-975B-4E62-B5E0-1AB7C844E900}" srcOrd="10" destOrd="0" presId="urn:microsoft.com/office/officeart/2005/8/layout/equation1"/>
    <dgm:cxn modelId="{7E6443D3-75AF-4CD4-ADB4-3F5DEC67A706}" type="presParOf" srcId="{688A0EC4-0F6D-4987-959D-CA5F27B3CF24}" destId="{B01A7D7F-4B49-41A1-BC20-5B8B2DC888CB}" srcOrd="11" destOrd="0" presId="urn:microsoft.com/office/officeart/2005/8/layout/equation1"/>
    <dgm:cxn modelId="{2EA15DB9-4691-4655-BBAA-3AC0D32206B3}" type="presParOf" srcId="{688A0EC4-0F6D-4987-959D-CA5F27B3CF24}" destId="{2DB98FF9-EDB5-4EEE-AFA3-A57C7337F497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општина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</dgm:pt>
  </dgm:ptLst>
  <dgm:cxnLst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F0833111-710A-438D-8DAD-39E1E37FCCA2}" type="presOf" srcId="{E1AD8724-28DC-48C5-B75E-B0D1F33E6279}" destId="{939B76D1-BB33-4E50-9ECD-839FB5787B95}" srcOrd="0" destOrd="0" presId="urn:diagrams.loki3.com/BracketList"/>
    <dgm:cxn modelId="{1D90891A-5CA6-46E0-9B94-066929D862D5}" type="presOf" srcId="{28888755-727E-436B-B2F2-DA7896544A65}" destId="{9312B733-3AEB-49F6-8245-08553BA2949B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021894C-289A-4B28-BA0D-6767C27230B8}" type="presOf" srcId="{D45E583C-4AAD-40D2-9D24-9A0A68141567}" destId="{7BB6658A-32E0-42C7-B82A-240BF45CF27D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B07D637A-714A-406B-993E-0E5A5B39956B}" type="presOf" srcId="{E1B79EE1-1157-4302-AB0B-8FEDC81165FD}" destId="{F40D94EA-52E0-4740-A924-EAF350BDF213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39B6D187-F738-494F-864B-824768F311FC}" type="presOf" srcId="{6B14159D-5902-471E-9F91-CEA86CA18597}" destId="{FFFD7BD8-195B-4FA4-9414-4F4C582F5570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87FAF999-9E08-4A6A-A6D7-11D7E30AC118}" type="presOf" srcId="{EEA47F19-311D-44B3-AAA4-35C98BD4844B}" destId="{EFEB1020-9C17-48DC-BBE0-54FA743F9F75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53E397A2-7CAD-4A4C-ABDE-885D92961EB2}" type="presOf" srcId="{FE2BA0E8-81AC-463B-B498-EF464F5BCE06}" destId="{9893D59A-7FEC-486D-89C4-D28135F6121C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E9154DB6-8B71-4C47-A778-19BA49538396}" type="presOf" srcId="{92FD0664-EE76-4121-BE7B-68FC1EE5F4D7}" destId="{C6BA9D27-2D60-4BA7-98A9-E18E57FDB6C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/>
            <a:t>Примања од продаје нефинансијске имовине  2</a:t>
          </a:r>
          <a:r>
            <a:rPr lang="en-US" dirty="0"/>
            <a:t>0</a:t>
          </a:r>
          <a:r>
            <a:rPr lang="sr-Cyrl-RS" dirty="0"/>
            <a:t>0.000,00 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Други приходи 6.131.000</a:t>
          </a:r>
          <a:r>
            <a:rPr lang="sr-Cyrl-RS" dirty="0">
              <a:solidFill>
                <a:schemeClr val="tx1"/>
              </a:solidFill>
            </a:rPr>
            <a:t>,00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RS" sz="1000" dirty="0"/>
            <a:t>40.082.600,00 </a:t>
          </a:r>
          <a:r>
            <a:rPr lang="sr-Latn-RS" sz="1000" dirty="0"/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Приходи од имовине  3</a:t>
          </a:r>
          <a:r>
            <a:rPr lang="en-US" dirty="0"/>
            <a:t>.</a:t>
          </a:r>
          <a:r>
            <a:rPr lang="sr-Cyrl-RS" dirty="0"/>
            <a:t>781.000,00 динара</a:t>
          </a:r>
          <a:endParaRPr lang="en-US" dirty="0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1</a:t>
          </a:r>
          <a:r>
            <a:rPr lang="en-US" dirty="0"/>
            <a:t>38</a:t>
          </a:r>
          <a:r>
            <a:rPr lang="sr-Cyrl-RS" dirty="0"/>
            <a:t>.</a:t>
          </a:r>
          <a:r>
            <a:rPr lang="en-US" dirty="0"/>
            <a:t>046</a:t>
          </a:r>
          <a:r>
            <a:rPr lang="sr-Cyrl-RS" dirty="0"/>
            <a:t>.000,0 0динара</a:t>
          </a:r>
          <a:endParaRPr lang="en-US" dirty="0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3</a:t>
          </a:r>
          <a:r>
            <a:rPr lang="en-US" dirty="0"/>
            <a:t>89</a:t>
          </a:r>
          <a:r>
            <a:rPr lang="sr-Latn-RS" dirty="0"/>
            <a:t>.</a:t>
          </a:r>
          <a:r>
            <a:rPr lang="en-US" dirty="0"/>
            <a:t>047</a:t>
          </a:r>
          <a:r>
            <a:rPr lang="sr-Latn-RS" dirty="0"/>
            <a:t>.</a:t>
          </a:r>
          <a:r>
            <a:rPr lang="en-US" dirty="0"/>
            <a:t>0</a:t>
          </a:r>
          <a:r>
            <a:rPr lang="sr-Cyrl-RS" dirty="0"/>
            <a:t>00,00динара</a:t>
          </a:r>
          <a:endParaRPr lang="en-US" dirty="0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FB8A5278-FCAC-47BA-8C2C-9299D32EAB20}" type="pres">
      <dgm:prSet presAssocID="{DB1A1606-130D-4B45-9553-0A0B804495DF}" presName="centerShape" presStyleLbl="vennNode1" presStyleIdx="0" presStyleCnt="6"/>
      <dgm:spPr/>
    </dgm:pt>
    <dgm:pt modelId="{449BFEB2-6844-4A2C-8DC2-780280CBA079}" type="pres">
      <dgm:prSet presAssocID="{AEA7499A-114B-4146-9776-CDD8ACEC6B39}" presName="node" presStyleLbl="vennNode1" presStyleIdx="1" presStyleCnt="6">
        <dgm:presLayoutVars>
          <dgm:bulletEnabled val="1"/>
        </dgm:presLayoutVars>
      </dgm:prSet>
      <dgm:spPr/>
    </dgm:pt>
    <dgm:pt modelId="{9DDE88A7-5745-4E4F-A7A8-F71A4DA0D5F2}" type="pres">
      <dgm:prSet presAssocID="{BF71EFAE-EC9F-46E9-BD2A-1686637595DA}" presName="node" presStyleLbl="vennNode1" presStyleIdx="2" presStyleCnt="6" custRadScaleRad="100226" custRadScaleInc="-1012">
        <dgm:presLayoutVars>
          <dgm:bulletEnabled val="1"/>
        </dgm:presLayoutVars>
      </dgm:prSet>
      <dgm:spPr/>
    </dgm:pt>
    <dgm:pt modelId="{72DE4213-15E1-4436-8045-C055E8A54EDE}" type="pres">
      <dgm:prSet presAssocID="{40EF3D92-C4CB-4CBC-8AED-087234C53764}" presName="node" presStyleLbl="vennNode1" presStyleIdx="3" presStyleCnt="6">
        <dgm:presLayoutVars>
          <dgm:bulletEnabled val="1"/>
        </dgm:presLayoutVars>
      </dgm:prSet>
      <dgm:spPr/>
    </dgm:pt>
    <dgm:pt modelId="{91CFC9CD-FF79-40EF-A271-A8DBB0423AC2}" type="pres">
      <dgm:prSet presAssocID="{920F0D4F-6C4C-4BE8-9363-F48FBF034871}" presName="node" presStyleLbl="vennNode1" presStyleIdx="4" presStyleCnt="6">
        <dgm:presLayoutVars>
          <dgm:bulletEnabled val="1"/>
        </dgm:presLayoutVars>
      </dgm:prSet>
      <dgm:spPr/>
    </dgm:pt>
    <dgm:pt modelId="{FC69A2CE-A671-47B5-8CD8-544465E52E9C}" type="pres">
      <dgm:prSet presAssocID="{15426A40-9AD2-4153-8230-E20BC4B11534}" presName="node" presStyleLbl="vennNode1" presStyleIdx="5" presStyleCnt="6">
        <dgm:presLayoutVars>
          <dgm:bulletEnabled val="1"/>
        </dgm:presLayoutVars>
      </dgm:prSet>
      <dgm:spPr/>
    </dgm:pt>
  </dgm:ptLst>
  <dgm:cxnLst>
    <dgm:cxn modelId="{8DDA3E00-731C-4A18-9115-B59AF995D68E}" srcId="{691C1FF8-D24B-462D-B13F-4086A7342655}" destId="{DB1A1606-130D-4B45-9553-0A0B804495DF}" srcOrd="0" destOrd="0" parTransId="{E71C9696-7619-4519-B8E6-F2196E95C10E}" sibTransId="{411BF947-09C5-4608-92FF-81B3B11A697B}"/>
    <dgm:cxn modelId="{352C831E-5F27-4CEA-B329-F961BC5C1E53}" srcId="{DB1A1606-130D-4B45-9553-0A0B804495DF}" destId="{40EF3D92-C4CB-4CBC-8AED-087234C53764}" srcOrd="2" destOrd="0" parTransId="{4FA9126D-361B-4DA5-854C-1DB4EE314D93}" sibTransId="{DCC66F39-0032-4915-A732-5C415659FF68}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72EA3587-932B-4810-997C-DB062E3570AF}" srcId="{DB1A1606-130D-4B45-9553-0A0B804495DF}" destId="{AEA7499A-114B-4146-9776-CDD8ACEC6B39}" srcOrd="0" destOrd="0" parTransId="{3756029C-568E-4504-8660-3DE9F861C604}" sibTransId="{FB33CDA3-B14A-45E1-8720-9AFFB02CF5C0}"/>
    <dgm:cxn modelId="{E91D5090-0D92-42B7-9D4F-F91AB585D7A9}" srcId="{DB1A1606-130D-4B45-9553-0A0B804495DF}" destId="{BF71EFAE-EC9F-46E9-BD2A-1686637595DA}" srcOrd="1" destOrd="0" parTransId="{C16FE7E0-0CCD-40DA-AE7B-F518D75734AD}" sibTransId="{83F53DA1-8C67-4AF5-A20A-9CEC6105D842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09B198C8-E6EF-4BF2-B04A-98A7D3B82C52}" srcId="{DB1A1606-130D-4B45-9553-0A0B804495DF}" destId="{15426A40-9AD2-4153-8230-E20BC4B11534}" srcOrd="4" destOrd="0" parTransId="{A1307EAF-2414-4AFE-BE82-97C79333BAA9}" sibTransId="{869B992E-498B-4FBD-AA48-03E5171031C9}"/>
    <dgm:cxn modelId="{705D8BCA-A875-424B-917F-D801608B9607}" srcId="{DB1A1606-130D-4B45-9553-0A0B804495DF}" destId="{920F0D4F-6C4C-4BE8-9363-F48FBF034871}" srcOrd="3" destOrd="0" parTransId="{43AA7920-B602-4336-8E46-A663A1629DDB}" sibTransId="{5F9FEDD2-AAF1-4278-94C9-B59264FA9EB9}"/>
    <dgm:cxn modelId="{40A585EA-6A93-48FB-A046-5DCC0D835110}" type="presOf" srcId="{DB1A1606-130D-4B45-9553-0A0B804495DF}" destId="{FB8A5278-FCAC-47BA-8C2C-9299D32EAB20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80C7732B-7C5A-4356-B7F8-7E19D9B3562A}" type="presParOf" srcId="{1FB746E2-D736-4446-8093-C865FE09A112}" destId="{FB8A5278-FCAC-47BA-8C2C-9299D32EAB20}" srcOrd="0" destOrd="0" presId="urn:microsoft.com/office/officeart/2005/8/layout/radial3"/>
    <dgm:cxn modelId="{60CC9D71-A974-41EE-B9EF-0513EF55550C}" type="presParOf" srcId="{1FB746E2-D736-4446-8093-C865FE09A112}" destId="{449BFEB2-6844-4A2C-8DC2-780280CBA079}" srcOrd="1" destOrd="0" presId="urn:microsoft.com/office/officeart/2005/8/layout/radial3"/>
    <dgm:cxn modelId="{9B76058B-03D0-477D-ADAF-69F9BA416969}" type="presParOf" srcId="{1FB746E2-D736-4446-8093-C865FE09A112}" destId="{9DDE88A7-5745-4E4F-A7A8-F71A4DA0D5F2}" srcOrd="2" destOrd="0" presId="urn:microsoft.com/office/officeart/2005/8/layout/radial3"/>
    <dgm:cxn modelId="{BBA494C5-DF7A-463A-A778-D7424FE42FD1}" type="presParOf" srcId="{1FB746E2-D736-4446-8093-C865FE09A112}" destId="{72DE4213-15E1-4436-8045-C055E8A54EDE}" srcOrd="3" destOrd="0" presId="urn:microsoft.com/office/officeart/2005/8/layout/radial3"/>
    <dgm:cxn modelId="{829D5A23-E7C8-4F2F-BBF0-A05AEF87B1F3}" type="presParOf" srcId="{1FB746E2-D736-4446-8093-C865FE09A112}" destId="{91CFC9CD-FF79-40EF-A271-A8DBB0423AC2}" srcOrd="4" destOrd="0" presId="urn:microsoft.com/office/officeart/2005/8/layout/radial3"/>
    <dgm:cxn modelId="{AB36D377-182D-4F38-A7FA-BE410BDE00D5}" type="presParOf" srcId="{1FB746E2-D736-4446-8093-C865FE09A112}" destId="{FC69A2CE-A671-47B5-8CD8-544465E52E9C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</dgm:pt>
  </dgm:ptLst>
  <dgm:cxnLst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1A66DD3E-AD41-4FBE-A90F-6733EF188F32}" type="presOf" srcId="{26EF48C7-6381-4355-B03F-DD441AE957C7}" destId="{EFAACCF6-3A6A-4536-89B0-F0A7C44F6BE1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CAC21658-3423-481C-AF27-E9996CB921F1}" type="presOf" srcId="{D45E583C-4AAD-40D2-9D24-9A0A68141567}" destId="{7BB6658A-32E0-42C7-B82A-240BF45CF27D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592F709B-0D71-4665-94FE-FCFCC1F99F37}" type="presOf" srcId="{48096665-F98A-4372-9642-AA104F5D458A}" destId="{B471A916-B6F4-4017-A447-E2C98CEE19B9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09EA19A1-AD92-457C-AA02-410DD0335895}" type="presOf" srcId="{E055884F-7426-4921-A0E5-9CA56A76B49A}" destId="{CCB8139E-CA19-491D-9FCD-6BF28923C72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6CADC6AF-E4D1-4118-B6AD-2936E20B24E4}" type="presOf" srcId="{E1AD8724-28DC-48C5-B75E-B0D1F33E6279}" destId="{939B76D1-BB33-4E50-9ECD-839FB5787B95}" srcOrd="0" destOrd="0" presId="urn:diagrams.loki3.com/BracketList"/>
    <dgm:cxn modelId="{125639C7-B690-4F53-A1C9-BB18BE26EFFF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EC0075EB-3DC2-4074-AA80-170858192B86}" type="presOf" srcId="{28888755-727E-436B-B2F2-DA7896544A65}" destId="{9312B733-3AEB-49F6-8245-08553BA2949B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577</a:t>
          </a:r>
          <a:r>
            <a:rPr lang="sr-Latn-RS" dirty="0">
              <a:solidFill>
                <a:schemeClr val="bg1"/>
              </a:solidFill>
            </a:rPr>
            <a:t>.</a:t>
          </a:r>
          <a:r>
            <a:rPr lang="sr-Cyrl-RS" dirty="0">
              <a:solidFill>
                <a:schemeClr val="bg1"/>
              </a:solidFill>
            </a:rPr>
            <a:t>2</a:t>
          </a:r>
          <a:r>
            <a:rPr lang="en-US" dirty="0">
              <a:solidFill>
                <a:schemeClr val="bg1"/>
              </a:solidFill>
            </a:rPr>
            <a:t>88</a:t>
          </a:r>
          <a:r>
            <a:rPr lang="sr-Latn-RS" dirty="0">
              <a:solidFill>
                <a:schemeClr val="bg1"/>
              </a:solidFill>
            </a:rPr>
            <a:t>.</a:t>
          </a:r>
          <a:r>
            <a:rPr lang="sr-Cyrl-RS" dirty="0">
              <a:solidFill>
                <a:schemeClr val="bg1"/>
              </a:solidFill>
            </a:rPr>
            <a:t>6</a:t>
          </a:r>
          <a:r>
            <a:rPr lang="sr-Latn-RS" dirty="0">
              <a:solidFill>
                <a:schemeClr val="bg1"/>
              </a:solidFill>
            </a:rPr>
            <a:t>00</a:t>
          </a:r>
          <a:r>
            <a:rPr lang="sr-Cyrl-RS" dirty="0">
              <a:solidFill>
                <a:schemeClr val="bg1"/>
              </a:solidFill>
            </a:rPr>
            <a:t>,00 динара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 custT="1"/>
      <dgm:spPr/>
      <dgm:t>
        <a:bodyPr/>
        <a:lstStyle/>
        <a:p>
          <a:r>
            <a:rPr lang="ru-RU" sz="600" dirty="0">
              <a:solidFill>
                <a:schemeClr val="bg1"/>
              </a:solidFill>
            </a:rPr>
            <a:t>Коришћење </a:t>
          </a:r>
          <a:r>
            <a:rPr lang="ru-RU" sz="800" dirty="0">
              <a:solidFill>
                <a:schemeClr val="bg1"/>
              </a:solidFill>
            </a:rPr>
            <a:t>роба</a:t>
          </a:r>
          <a:r>
            <a:rPr lang="ru-RU" sz="600" dirty="0">
              <a:solidFill>
                <a:schemeClr val="bg1"/>
              </a:solidFill>
            </a:rPr>
            <a:t> и услуга </a:t>
          </a:r>
          <a:r>
            <a:rPr lang="sr-Latn-RS" sz="600" dirty="0">
              <a:solidFill>
                <a:schemeClr val="bg1"/>
              </a:solidFill>
            </a:rPr>
            <a:t>1</a:t>
          </a:r>
          <a:r>
            <a:rPr lang="en-US" sz="600" dirty="0">
              <a:solidFill>
                <a:schemeClr val="bg1"/>
              </a:solidFill>
            </a:rPr>
            <a:t>58</a:t>
          </a:r>
          <a:r>
            <a:rPr lang="sr-Latn-RS" sz="600" dirty="0">
              <a:solidFill>
                <a:schemeClr val="bg1"/>
              </a:solidFill>
            </a:rPr>
            <a:t>.</a:t>
          </a:r>
          <a:r>
            <a:rPr lang="en-US" sz="600" dirty="0">
              <a:solidFill>
                <a:schemeClr val="bg1"/>
              </a:solidFill>
            </a:rPr>
            <a:t>407</a:t>
          </a:r>
          <a:r>
            <a:rPr lang="sr-Latn-RS" sz="600" dirty="0">
              <a:solidFill>
                <a:schemeClr val="bg1"/>
              </a:solidFill>
            </a:rPr>
            <a:t>.</a:t>
          </a:r>
          <a:r>
            <a:rPr lang="en-US" sz="600" dirty="0">
              <a:solidFill>
                <a:schemeClr val="bg1"/>
              </a:solidFill>
            </a:rPr>
            <a:t>31</a:t>
          </a:r>
          <a:r>
            <a:rPr lang="sr-Latn-RS" sz="600" dirty="0">
              <a:solidFill>
                <a:schemeClr val="bg1"/>
              </a:solidFill>
            </a:rPr>
            <a:t>0</a:t>
          </a:r>
          <a:r>
            <a:rPr lang="sr-Cyrl-RS" sz="600" dirty="0">
              <a:solidFill>
                <a:schemeClr val="bg1"/>
              </a:solidFill>
            </a:rPr>
            <a:t>,00</a:t>
          </a:r>
          <a:r>
            <a:rPr lang="ru-RU" sz="600" dirty="0">
              <a:solidFill>
                <a:schemeClr val="bg1"/>
              </a:solidFill>
            </a:rPr>
            <a:t> динара</a:t>
          </a:r>
          <a:endParaRPr lang="en-US" sz="600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en-US" dirty="0">
              <a:solidFill>
                <a:schemeClr val="bg1"/>
              </a:solidFill>
            </a:rPr>
            <a:t>8</a:t>
          </a:r>
          <a:r>
            <a:rPr lang="sr-Latn-RS" dirty="0">
              <a:solidFill>
                <a:schemeClr val="bg1"/>
              </a:solidFill>
            </a:rPr>
            <a:t>.</a:t>
          </a:r>
          <a:r>
            <a:rPr lang="en-US" dirty="0">
              <a:solidFill>
                <a:schemeClr val="bg1"/>
              </a:solidFill>
            </a:rPr>
            <a:t>000</a:t>
          </a:r>
          <a:r>
            <a:rPr lang="sr-Latn-RS" dirty="0">
              <a:solidFill>
                <a:schemeClr val="bg1"/>
              </a:solidFill>
            </a:rPr>
            <a:t>.000</a:t>
          </a:r>
          <a:r>
            <a:rPr lang="sr-Cyrl-RS" dirty="0">
              <a:solidFill>
                <a:schemeClr val="bg1"/>
              </a:solidFill>
            </a:rPr>
            <a:t>,00 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динара</a:t>
          </a:r>
          <a:r>
            <a:rPr lang="en-US" dirty="0">
              <a:solidFill>
                <a:schemeClr val="bg1"/>
              </a:solidFill>
            </a:rPr>
            <a:t> 90.814</a:t>
          </a:r>
          <a:r>
            <a:rPr lang="sr-Cyrl-RS" dirty="0">
              <a:solidFill>
                <a:schemeClr val="bg1"/>
              </a:solidFill>
            </a:rPr>
            <a:t>.</a:t>
          </a:r>
          <a:r>
            <a:rPr lang="en-US" dirty="0">
              <a:solidFill>
                <a:schemeClr val="bg1"/>
              </a:solidFill>
            </a:rPr>
            <a:t>6</a:t>
          </a:r>
          <a:r>
            <a:rPr lang="sr-Cyrl-RS" dirty="0">
              <a:solidFill>
                <a:schemeClr val="bg1"/>
              </a:solidFill>
            </a:rPr>
            <a:t>00,00 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sr-Latn-RS" dirty="0">
              <a:solidFill>
                <a:schemeClr val="bg1"/>
              </a:solidFill>
            </a:rPr>
            <a:t>1</a:t>
          </a:r>
          <a:r>
            <a:rPr lang="sr-Cyrl-RS" dirty="0">
              <a:solidFill>
                <a:schemeClr val="bg1"/>
              </a:solidFill>
            </a:rPr>
            <a:t>5</a:t>
          </a:r>
          <a:r>
            <a:rPr lang="en-US" dirty="0">
              <a:solidFill>
                <a:schemeClr val="bg1"/>
              </a:solidFill>
            </a:rPr>
            <a:t>6</a:t>
          </a:r>
          <a:r>
            <a:rPr lang="sr-Latn-RS" dirty="0">
              <a:solidFill>
                <a:schemeClr val="bg1"/>
              </a:solidFill>
            </a:rPr>
            <a:t>.</a:t>
          </a:r>
          <a:r>
            <a:rPr lang="en-US" dirty="0">
              <a:solidFill>
                <a:schemeClr val="bg1"/>
              </a:solidFill>
            </a:rPr>
            <a:t>756</a:t>
          </a:r>
          <a:r>
            <a:rPr lang="sr-Latn-RS" dirty="0">
              <a:solidFill>
                <a:schemeClr val="bg1"/>
              </a:solidFill>
            </a:rPr>
            <a:t>.</a:t>
          </a:r>
          <a:r>
            <a:rPr lang="en-US" dirty="0">
              <a:solidFill>
                <a:schemeClr val="bg1"/>
              </a:solidFill>
            </a:rPr>
            <a:t>69</a:t>
          </a:r>
          <a:r>
            <a:rPr lang="sr-Cyrl-RS" dirty="0">
              <a:solidFill>
                <a:schemeClr val="bg1"/>
              </a:solidFill>
            </a:rPr>
            <a:t>0,00 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en-US" dirty="0">
              <a:solidFill>
                <a:schemeClr val="bg1"/>
              </a:solidFill>
            </a:rPr>
            <a:t>55</a:t>
          </a:r>
          <a:r>
            <a:rPr lang="sr-Latn-RS" dirty="0">
              <a:solidFill>
                <a:schemeClr val="bg1"/>
              </a:solidFill>
            </a:rPr>
            <a:t>.</a:t>
          </a:r>
          <a:r>
            <a:rPr lang="en-US" dirty="0">
              <a:solidFill>
                <a:schemeClr val="bg1"/>
              </a:solidFill>
            </a:rPr>
            <a:t>450</a:t>
          </a:r>
          <a:r>
            <a:rPr lang="sr-Latn-RS" dirty="0">
              <a:solidFill>
                <a:schemeClr val="bg1"/>
              </a:solidFill>
            </a:rPr>
            <a:t>.000</a:t>
          </a:r>
          <a:r>
            <a:rPr lang="sr-Cyrl-RS" dirty="0">
              <a:solidFill>
                <a:schemeClr val="bg1"/>
              </a:solidFill>
            </a:rPr>
            <a:t>,00</a:t>
          </a:r>
          <a:r>
            <a:rPr lang="sr-Latn-RS" dirty="0">
              <a:solidFill>
                <a:schemeClr val="bg1"/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Latn-RS" dirty="0">
              <a:solidFill>
                <a:schemeClr val="bg1"/>
              </a:solidFill>
            </a:rPr>
            <a:t>6</a:t>
          </a:r>
          <a:r>
            <a:rPr lang="sr-Cyrl-RS" dirty="0">
              <a:solidFill>
                <a:schemeClr val="bg1"/>
              </a:solidFill>
            </a:rPr>
            <a:t>0</a:t>
          </a:r>
          <a:r>
            <a:rPr lang="sr-Latn-RS" dirty="0">
              <a:solidFill>
                <a:schemeClr val="bg1"/>
              </a:solidFill>
            </a:rPr>
            <a:t>.</a:t>
          </a:r>
          <a:r>
            <a:rPr lang="en-US" dirty="0">
              <a:solidFill>
                <a:schemeClr val="bg1"/>
              </a:solidFill>
            </a:rPr>
            <a:t>37</a:t>
          </a:r>
          <a:r>
            <a:rPr lang="sr-Cyrl-RS" dirty="0">
              <a:solidFill>
                <a:schemeClr val="bg1"/>
              </a:solidFill>
            </a:rPr>
            <a:t>0</a:t>
          </a:r>
          <a:r>
            <a:rPr lang="sr-Latn-RS" dirty="0">
              <a:solidFill>
                <a:schemeClr val="bg1"/>
              </a:solidFill>
            </a:rPr>
            <a:t>.000</a:t>
          </a:r>
          <a:r>
            <a:rPr lang="sr-Cyrl-RS" dirty="0">
              <a:solidFill>
                <a:schemeClr val="bg1"/>
              </a:solidFill>
            </a:rPr>
            <a:t>,00 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расходи 3</a:t>
          </a:r>
          <a:r>
            <a:rPr lang="en-US" dirty="0">
              <a:solidFill>
                <a:schemeClr val="bg1"/>
              </a:solidFill>
            </a:rPr>
            <a:t>6</a:t>
          </a:r>
          <a:r>
            <a:rPr lang="sr-Latn-RS" dirty="0">
              <a:solidFill>
                <a:schemeClr val="bg1"/>
              </a:solidFill>
            </a:rPr>
            <a:t>.</a:t>
          </a:r>
          <a:r>
            <a:rPr lang="en-US" dirty="0">
              <a:solidFill>
                <a:schemeClr val="bg1"/>
              </a:solidFill>
            </a:rPr>
            <a:t>090</a:t>
          </a:r>
          <a:r>
            <a:rPr lang="sr-Latn-RS" dirty="0">
              <a:solidFill>
                <a:schemeClr val="bg1"/>
              </a:solidFill>
            </a:rPr>
            <a:t>.</a:t>
          </a:r>
          <a:r>
            <a:rPr lang="sr-Cyrl-RS" dirty="0">
              <a:solidFill>
                <a:schemeClr val="bg1"/>
              </a:solidFill>
            </a:rPr>
            <a:t>00</a:t>
          </a:r>
          <a:r>
            <a:rPr lang="sr-Latn-RS" dirty="0">
              <a:solidFill>
                <a:schemeClr val="bg1"/>
              </a:solidFill>
            </a:rPr>
            <a:t>0</a:t>
          </a:r>
          <a:r>
            <a:rPr lang="sr-Cyrl-RS" dirty="0">
              <a:solidFill>
                <a:schemeClr val="bg1"/>
              </a:solidFill>
            </a:rPr>
            <a:t>,00</a:t>
          </a:r>
          <a:r>
            <a:rPr lang="sr-Latn-RS" dirty="0">
              <a:solidFill>
                <a:schemeClr val="bg1"/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3</a:t>
          </a:r>
          <a:r>
            <a:rPr lang="sr-Latn-RS" dirty="0">
              <a:solidFill>
                <a:schemeClr val="bg1"/>
              </a:solidFill>
            </a:rPr>
            <a:t>.200.000</a:t>
          </a:r>
          <a:r>
            <a:rPr lang="sr-Cyrl-RS" dirty="0">
              <a:solidFill>
                <a:schemeClr val="bg1"/>
              </a:solidFill>
            </a:rPr>
            <a:t>,00 динара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3E59E494-CADF-432C-BB8B-8BBD0EAAF50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Отплата главницеи камата 8.200.000,00 динара</a:t>
          </a:r>
          <a:endParaRPr lang="en-US" dirty="0">
            <a:solidFill>
              <a:schemeClr val="bg1"/>
            </a:solidFill>
          </a:endParaRPr>
        </a:p>
      </dgm:t>
    </dgm:pt>
    <dgm:pt modelId="{06D989CB-2C5D-4C35-91AB-8B17D1019052}" type="parTrans" cxnId="{12D5B29C-F729-4B88-98B3-07BB233EAB77}">
      <dgm:prSet/>
      <dgm:spPr/>
      <dgm:t>
        <a:bodyPr/>
        <a:lstStyle/>
        <a:p>
          <a:endParaRPr lang="en-US"/>
        </a:p>
      </dgm:t>
    </dgm:pt>
    <dgm:pt modelId="{485AB817-6D1D-4707-8922-86733F07DBC4}" type="sibTrans" cxnId="{12D5B29C-F729-4B88-98B3-07BB233EAB77}">
      <dgm:prSet/>
      <dgm:spPr/>
      <dgm:t>
        <a:bodyPr/>
        <a:lstStyle/>
        <a:p>
          <a:endParaRPr lang="en-US"/>
        </a:p>
      </dgm:t>
    </dgm:pt>
    <dgm:pt modelId="{64B1ED75-27AB-4F65-A8F3-93A8D8F4D68C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C92CC62B-91C7-48D0-BB77-12A11F283C8D}" type="parTrans" cxnId="{B09CC44C-F1DE-49CF-87A8-12063C62D6A2}">
      <dgm:prSet/>
      <dgm:spPr/>
      <dgm:t>
        <a:bodyPr/>
        <a:lstStyle/>
        <a:p>
          <a:endParaRPr lang="en-US"/>
        </a:p>
      </dgm:t>
    </dgm:pt>
    <dgm:pt modelId="{557BF319-D1BA-4F08-A9A8-A74F0FE61C8D}" type="sibTrans" cxnId="{B09CC44C-F1DE-49CF-87A8-12063C62D6A2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</dgm:pt>
    <dgm:pt modelId="{73F305AC-CFDC-45B1-8AB8-6FABD1C99179}" type="pres">
      <dgm:prSet presAssocID="{A7091EAC-498C-4E8C-B46B-331B042A0C75}" presName="node" presStyleLbl="node1" presStyleIdx="0" presStyleCnt="9" custScaleX="141131" custScaleY="140917">
        <dgm:presLayoutVars>
          <dgm:bulletEnabled val="1"/>
        </dgm:presLayoutVars>
      </dgm:prSet>
      <dgm:spPr/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9"/>
      <dgm:spPr/>
    </dgm:pt>
    <dgm:pt modelId="{A14630AA-C1BD-4A7E-B665-0A7C9B6C19C9}" type="pres">
      <dgm:prSet presAssocID="{3FA5C700-C8EE-4CAC-8DA0-0BA7CA952C72}" presName="node" presStyleLbl="node1" presStyleIdx="1" presStyleCnt="9" custScaleX="131953" custScaleY="129967">
        <dgm:presLayoutVars>
          <dgm:bulletEnabled val="1"/>
        </dgm:presLayoutVars>
      </dgm:prSet>
      <dgm:spPr/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9"/>
      <dgm:spPr/>
    </dgm:pt>
    <dgm:pt modelId="{E43F7264-94BE-4E7E-8A98-A0D70BB3AF06}" type="pres">
      <dgm:prSet presAssocID="{4746DA87-483C-4B84-9A22-BC58F96CB23A}" presName="node" presStyleLbl="node1" presStyleIdx="2" presStyleCnt="9" custScaleX="121003" custScaleY="119208">
        <dgm:presLayoutVars>
          <dgm:bulletEnabled val="1"/>
        </dgm:presLayoutVars>
      </dgm:prSet>
      <dgm:spPr/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9"/>
      <dgm:spPr/>
    </dgm:pt>
    <dgm:pt modelId="{115526CD-270E-4C52-A164-15F2B6F9FE39}" type="pres">
      <dgm:prSet presAssocID="{8329AE49-ECD5-4C13-B90F-CA83B6E6F994}" presName="node" presStyleLbl="node1" presStyleIdx="3" presStyleCnt="9" custScaleX="120594" custScaleY="116316">
        <dgm:presLayoutVars>
          <dgm:bulletEnabled val="1"/>
        </dgm:presLayoutVars>
      </dgm:prSet>
      <dgm:spPr/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9"/>
      <dgm:spPr/>
    </dgm:pt>
    <dgm:pt modelId="{5101AD7C-EA94-402A-A388-0FD916639D60}" type="pres">
      <dgm:prSet presAssocID="{9C6F0069-43DC-402D-BD84-1006528FCE04}" presName="node" presStyleLbl="node1" presStyleIdx="4" presStyleCnt="9" custScaleX="117384" custScaleY="118966" custRadScaleRad="97296" custRadScaleInc="-4117">
        <dgm:presLayoutVars>
          <dgm:bulletEnabled val="1"/>
        </dgm:presLayoutVars>
      </dgm:prSet>
      <dgm:spPr/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9"/>
      <dgm:spPr/>
    </dgm:pt>
    <dgm:pt modelId="{D19ADD6D-9F0A-4766-B637-BB2D5495A9BB}" type="pres">
      <dgm:prSet presAssocID="{ED01A515-5448-4A3E-A2EC-575448D0F5AA}" presName="node" presStyleLbl="node1" presStyleIdx="5" presStyleCnt="9" custScaleX="113767" custScaleY="116316">
        <dgm:presLayoutVars>
          <dgm:bulletEnabled val="1"/>
        </dgm:presLayoutVars>
      </dgm:prSet>
      <dgm:spPr/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9"/>
      <dgm:spPr/>
    </dgm:pt>
    <dgm:pt modelId="{4F05B281-B6DB-45BB-A427-1BF92AADC139}" type="pres">
      <dgm:prSet presAssocID="{AE26BF5A-34A6-4192-8BEA-D9ECFB941642}" presName="node" presStyleLbl="node1" presStyleIdx="6" presStyleCnt="9" custScaleX="112359" custScaleY="125494">
        <dgm:presLayoutVars>
          <dgm:bulletEnabled val="1"/>
        </dgm:presLayoutVars>
      </dgm:prSet>
      <dgm:spPr/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9"/>
      <dgm:spPr/>
    </dgm:pt>
    <dgm:pt modelId="{2D6C03BD-4023-431E-84F6-C080A9961C8A}" type="pres">
      <dgm:prSet presAssocID="{91651A17-950C-49EC-8C35-2517548AE9E6}" presName="node" presStyleLbl="node1" presStyleIdx="7" presStyleCnt="9" custScaleX="134628" custScaleY="131362" custRadScaleRad="93377" custRadScaleInc="-24115">
        <dgm:presLayoutVars>
          <dgm:bulletEnabled val="1"/>
        </dgm:presLayoutVars>
      </dgm:prSet>
      <dgm:spPr/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9"/>
      <dgm:spPr/>
    </dgm:pt>
    <dgm:pt modelId="{2F2BA4B9-1441-4633-8108-4255EEC86CDF}" type="pres">
      <dgm:prSet presAssocID="{3E59E494-CADF-432C-BB8B-8BBD0EAAF502}" presName="node" presStyleLbl="node1" presStyleIdx="8" presStyleCnt="9">
        <dgm:presLayoutVars>
          <dgm:bulletEnabled val="1"/>
        </dgm:presLayoutVars>
      </dgm:prSet>
      <dgm:spPr/>
    </dgm:pt>
    <dgm:pt modelId="{B6464DC0-AB7A-44DB-B306-194D9C12534F}" type="pres">
      <dgm:prSet presAssocID="{3E59E494-CADF-432C-BB8B-8BBD0EAAF502}" presName="dummy" presStyleCnt="0"/>
      <dgm:spPr/>
    </dgm:pt>
    <dgm:pt modelId="{01963591-92A5-4EA7-8661-6566AC5DE35C}" type="pres">
      <dgm:prSet presAssocID="{485AB817-6D1D-4707-8922-86733F07DBC4}" presName="sibTrans" presStyleLbl="sibTrans2D1" presStyleIdx="8" presStyleCnt="9"/>
      <dgm:spPr/>
    </dgm:pt>
  </dgm:ptLst>
  <dgm:cxnLst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4E6E6427-5348-4ECF-99CC-46CA5F3BDA5F}" srcId="{B1BE2A8E-285E-4C69-9BFF-CE48B252AA50}" destId="{7D1C9009-9B60-4C15-8E3B-F949FAB90776}" srcOrd="5" destOrd="0" parTransId="{E75197AC-E7B0-4C26-9D1F-47E47BE7CCEF}" sibTransId="{9D56A871-CE7A-4922-AAF9-9D95A29D1039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B09CC44C-F1DE-49CF-87A8-12063C62D6A2}" srcId="{B1BE2A8E-285E-4C69-9BFF-CE48B252AA50}" destId="{64B1ED75-27AB-4F65-A8F3-93A8D8F4D68C}" srcOrd="1" destOrd="0" parTransId="{C92CC62B-91C7-48D0-BB77-12A11F283C8D}" sibTransId="{557BF319-D1BA-4F08-A9A8-A74F0FE61C8D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5A26C81-B5CA-4FF9-85ED-60967857EFA6}" srcId="{B1BE2A8E-285E-4C69-9BFF-CE48B252AA50}" destId="{3641F520-BAF8-4BA4-A826-44FA753A5F4E}" srcOrd="4" destOrd="0" parTransId="{31D6B297-275C-4FAC-A07E-4467512471AD}" sibTransId="{53B82682-8E0C-4903-98EA-36CBB0B8A63B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A16358E-6F75-4AC0-B6E5-E26F15B1A750}" srcId="{B1BE2A8E-285E-4C69-9BFF-CE48B252AA50}" destId="{3BA9396D-1753-43D3-A703-A75A7C19204B}" srcOrd="2" destOrd="0" parTransId="{FDC0F8DA-00AF-40CD-B616-B7AA7472101C}" sibTransId="{869210E2-CDFB-49E6-A3F9-D5A55D2018F0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B6507D96-25C4-4121-9433-2A113978B784}" srcId="{B1BE2A8E-285E-4C69-9BFF-CE48B252AA50}" destId="{C64FD589-26EA-483C-BB5E-C8324A82EAF5}" srcOrd="3" destOrd="0" parTransId="{1E312D33-14E1-4B2B-A210-2A735401CE1C}" sibTransId="{46E45D53-1277-4C97-8E3B-323B4EBF62F5}"/>
    <dgm:cxn modelId="{12D5B29C-F729-4B88-98B3-07BB233EAB77}" srcId="{9ED1A3B2-A381-4201-823D-E4B4F944886D}" destId="{3E59E494-CADF-432C-BB8B-8BBD0EAAF502}" srcOrd="8" destOrd="0" parTransId="{06D989CB-2C5D-4C35-91AB-8B17D1019052}" sibTransId="{485AB817-6D1D-4707-8922-86733F07DBC4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1C81C4B4-18C9-460E-B177-5DA0631D1FC2}" type="presOf" srcId="{3E59E494-CADF-432C-BB8B-8BBD0EAAF502}" destId="{2F2BA4B9-1441-4633-8108-4255EEC86CDF}" srcOrd="0" destOrd="0" presId="urn:microsoft.com/office/officeart/2005/8/layout/radial6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E13F2DD7-FA45-4F01-8072-608856FF29C6}" type="presOf" srcId="{485AB817-6D1D-4707-8922-86733F07DBC4}" destId="{01963591-92A5-4EA7-8661-6566AC5DE35C}" srcOrd="0" destOrd="0" presId="urn:microsoft.com/office/officeart/2005/8/layout/radial6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3DFE3AE5-6DA5-4440-A66F-1437FD4DC5D4}" srcId="{B1BE2A8E-285E-4C69-9BFF-CE48B252AA50}" destId="{343B6168-99DB-4C0C-9BE7-E54D7B80C5AD}" srcOrd="6" destOrd="0" parTransId="{6F98FC42-2370-4FD0-A627-0708511F7F32}" sibTransId="{95FBDDB6-4174-4619-B543-81DEF6B7716A}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  <dgm:cxn modelId="{C27F930E-BB0D-47A8-A0C5-AB2D2EDEFFE9}" type="presParOf" srcId="{F4B68BA8-694B-4B7F-8215-68903FFCD2D7}" destId="{2F2BA4B9-1441-4633-8108-4255EEC86CDF}" srcOrd="25" destOrd="0" presId="urn:microsoft.com/office/officeart/2005/8/layout/radial6"/>
    <dgm:cxn modelId="{99E94E46-C223-48D6-AF3C-C17ECBB641A5}" type="presParOf" srcId="{F4B68BA8-694B-4B7F-8215-68903FFCD2D7}" destId="{B6464DC0-AB7A-44DB-B306-194D9C12534F}" srcOrd="26" destOrd="0" presId="urn:microsoft.com/office/officeart/2005/8/layout/radial6"/>
    <dgm:cxn modelId="{FB2A1A1C-26B7-4572-AFEC-3A700174CDF2}" type="presParOf" srcId="{F4B68BA8-694B-4B7F-8215-68903FFCD2D7}" destId="{01963591-92A5-4EA7-8661-6566AC5DE35C}" srcOrd="27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Општинска управа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Председник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Општинско веће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Скупштина општине</a:t>
          </a:r>
          <a:endParaRPr lang="en-U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656851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sp:txBody>
      <dsp:txXfrm>
        <a:off x="182203" y="910964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Основне школе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Средња школа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Дом здравља</a:t>
          </a:r>
          <a:endParaRPr lang="en-US" sz="1200" kern="1200" dirty="0"/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Закони и прописи: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Упутство Министарства финансија за припрему одлуке о буџету за 202</a:t>
          </a:r>
          <a:r>
            <a:rPr lang="en-US" sz="1400" kern="1200" dirty="0"/>
            <a:t>5</a:t>
          </a:r>
          <a:r>
            <a:rPr lang="sr-Cyrl-RS" sz="1400" kern="1200" dirty="0"/>
            <a:t>. годину и др.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Стратешки документи: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Стратегија/План развоја</a:t>
          </a:r>
          <a:endParaRPr lang="sr-Latn-RS" sz="1400" kern="1200" dirty="0">
            <a:solidFill>
              <a:srgbClr val="FF000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Акциони планови за поједине области; средњорочни план ЈЛС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22" y="291398"/>
          <a:ext cx="1257113" cy="1257113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Средства из буџета општине 52</a:t>
          </a:r>
          <a:r>
            <a:rPr lang="en-US" sz="1000" kern="1200" dirty="0"/>
            <a:t>7</a:t>
          </a:r>
          <a:r>
            <a:rPr lang="sr-Latn-RS" sz="1000" kern="1200" dirty="0"/>
            <a:t>.</a:t>
          </a:r>
          <a:r>
            <a:rPr lang="en-US" sz="1000" kern="1200" dirty="0"/>
            <a:t>895</a:t>
          </a:r>
          <a:r>
            <a:rPr lang="sr-Latn-RS" sz="1000" kern="1200" dirty="0"/>
            <a:t>.</a:t>
          </a:r>
          <a:r>
            <a:rPr lang="en-US" sz="1000" kern="1200" dirty="0"/>
            <a:t>0</a:t>
          </a:r>
          <a:r>
            <a:rPr lang="sr-Latn-RS" sz="1000" kern="1200" dirty="0"/>
            <a:t>00</a:t>
          </a:r>
          <a:r>
            <a:rPr lang="sr-Cyrl-RS" sz="1000" kern="1200" dirty="0"/>
            <a:t>,00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84122" y="475498"/>
        <a:ext cx="888913" cy="888913"/>
      </dsp:txXfrm>
    </dsp:sp>
    <dsp:sp modelId="{98F3E7AB-6934-48FA-B82F-FBEAF1B2375D}">
      <dsp:nvSpPr>
        <dsp:cNvPr id="0" name=""/>
        <dsp:cNvSpPr/>
      </dsp:nvSpPr>
      <dsp:spPr>
        <a:xfrm>
          <a:off x="1359213" y="555392"/>
          <a:ext cx="729125" cy="729125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455859" y="834209"/>
        <a:ext cx="535833" cy="171491"/>
      </dsp:txXfrm>
    </dsp:sp>
    <dsp:sp modelId="{2F60A798-586E-4E47-B649-25F047F36835}">
      <dsp:nvSpPr>
        <dsp:cNvPr id="0" name=""/>
        <dsp:cNvSpPr/>
      </dsp:nvSpPr>
      <dsp:spPr>
        <a:xfrm>
          <a:off x="2190417" y="291398"/>
          <a:ext cx="1257113" cy="12571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en-US" sz="1000" kern="1200" dirty="0">
              <a:solidFill>
                <a:srgbClr val="FF0000"/>
              </a:solidFill>
            </a:rPr>
            <a:t>40.072</a:t>
          </a:r>
          <a:r>
            <a:rPr lang="sr-Cyrl-RS" sz="1000" kern="1200" dirty="0">
              <a:solidFill>
                <a:srgbClr val="FF0000"/>
              </a:solidFill>
            </a:rPr>
            <a:t>.</a:t>
          </a:r>
          <a:r>
            <a:rPr lang="en-US" sz="1000" kern="1200" dirty="0">
              <a:solidFill>
                <a:srgbClr val="FF0000"/>
              </a:solidFill>
            </a:rPr>
            <a:t>6</a:t>
          </a:r>
          <a:r>
            <a:rPr lang="sr-Cyrl-RS" sz="1000" kern="1200" dirty="0">
              <a:solidFill>
                <a:srgbClr val="FF0000"/>
              </a:solidFill>
            </a:rPr>
            <a:t>00,00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2374517" y="475498"/>
        <a:ext cx="888913" cy="888913"/>
      </dsp:txXfrm>
    </dsp:sp>
    <dsp:sp modelId="{41F09F99-3DCC-47E4-9188-F7D103A1F6E3}">
      <dsp:nvSpPr>
        <dsp:cNvPr id="0" name=""/>
        <dsp:cNvSpPr/>
      </dsp:nvSpPr>
      <dsp:spPr>
        <a:xfrm>
          <a:off x="3549608" y="555392"/>
          <a:ext cx="729125" cy="729125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646254" y="834209"/>
        <a:ext cx="535833" cy="171491"/>
      </dsp:txXfrm>
    </dsp:sp>
    <dsp:sp modelId="{6C1FFF0F-B1A4-4C41-B9D3-30452A0DFA4B}">
      <dsp:nvSpPr>
        <dsp:cNvPr id="0" name=""/>
        <dsp:cNvSpPr/>
      </dsp:nvSpPr>
      <dsp:spPr>
        <a:xfrm>
          <a:off x="4380812" y="313549"/>
          <a:ext cx="1208274" cy="1212812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bg1"/>
              </a:solidFill>
            </a:rPr>
            <a:t>Средства из осталих извора</a:t>
          </a:r>
          <a:r>
            <a:rPr lang="en-US" sz="1300" kern="1200" dirty="0">
              <a:solidFill>
                <a:schemeClr val="bg1"/>
              </a:solidFill>
            </a:rPr>
            <a:t> 9</a:t>
          </a:r>
          <a:r>
            <a:rPr lang="sr-Cyrl-RS" sz="1050" kern="1200" dirty="0">
              <a:solidFill>
                <a:schemeClr val="bg1"/>
              </a:solidFill>
            </a:rPr>
            <a:t>.</a:t>
          </a:r>
          <a:r>
            <a:rPr lang="en-US" sz="1050" kern="1200" dirty="0">
              <a:solidFill>
                <a:schemeClr val="bg1"/>
              </a:solidFill>
            </a:rPr>
            <a:t>321</a:t>
          </a:r>
          <a:r>
            <a:rPr lang="sr-Cyrl-RS" sz="1050" kern="1200" dirty="0">
              <a:solidFill>
                <a:schemeClr val="bg1"/>
              </a:solidFill>
            </a:rPr>
            <a:t>.000,00</a:t>
          </a:r>
          <a:endParaRPr lang="en-US" sz="1050" kern="1200" dirty="0">
            <a:solidFill>
              <a:srgbClr val="FF0000"/>
            </a:solidFill>
          </a:endParaRPr>
        </a:p>
      </dsp:txBody>
      <dsp:txXfrm>
        <a:off x="4557760" y="491161"/>
        <a:ext cx="854378" cy="857588"/>
      </dsp:txXfrm>
    </dsp:sp>
    <dsp:sp modelId="{87C2FC52-975B-4E62-B5E0-1AB7C844E900}">
      <dsp:nvSpPr>
        <dsp:cNvPr id="0" name=""/>
        <dsp:cNvSpPr/>
      </dsp:nvSpPr>
      <dsp:spPr>
        <a:xfrm>
          <a:off x="5691164" y="555392"/>
          <a:ext cx="729125" cy="729125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787810" y="705592"/>
        <a:ext cx="535833" cy="428725"/>
      </dsp:txXfrm>
    </dsp:sp>
    <dsp:sp modelId="{2DB98FF9-EDB5-4EEE-AFA3-A57C7337F497}">
      <dsp:nvSpPr>
        <dsp:cNvPr id="0" name=""/>
        <dsp:cNvSpPr/>
      </dsp:nvSpPr>
      <dsp:spPr>
        <a:xfrm>
          <a:off x="6522368" y="307263"/>
          <a:ext cx="1510585" cy="1225384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Укупан буџет 5</a:t>
          </a:r>
          <a:r>
            <a:rPr lang="en-US" sz="1000" kern="1200" dirty="0"/>
            <a:t>77.288</a:t>
          </a:r>
          <a:r>
            <a:rPr lang="sr-Cyrl-RS" sz="1000" kern="1200" dirty="0"/>
            <a:t>.</a:t>
          </a:r>
          <a:r>
            <a:rPr lang="en-US" sz="1000" kern="1200" dirty="0"/>
            <a:t>6</a:t>
          </a:r>
          <a:r>
            <a:rPr lang="sr-Latn-RS" sz="1000" kern="1200" dirty="0"/>
            <a:t>00</a:t>
          </a:r>
          <a:r>
            <a:rPr lang="sr-Cyrl-RS" sz="1000" kern="1200" dirty="0"/>
            <a:t>,00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6743588" y="486716"/>
        <a:ext cx="1068145" cy="8664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/>
            <a:t> Представљају вишак прихода буџета општина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8A5278-FCAC-47BA-8C2C-9299D32EAB20}">
      <dsp:nvSpPr>
        <dsp:cNvPr id="0" name=""/>
        <dsp:cNvSpPr/>
      </dsp:nvSpPr>
      <dsp:spPr>
        <a:xfrm>
          <a:off x="1949527" y="1191898"/>
          <a:ext cx="2762919" cy="276291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kern="1200" dirty="0"/>
            <a:t>Приходи од  пореза  3</a:t>
          </a:r>
          <a:r>
            <a:rPr lang="en-US" sz="1500" kern="1200" dirty="0"/>
            <a:t>89</a:t>
          </a:r>
          <a:r>
            <a:rPr lang="sr-Latn-RS" sz="1500" kern="1200" dirty="0"/>
            <a:t>.</a:t>
          </a:r>
          <a:r>
            <a:rPr lang="en-US" sz="1500" kern="1200" dirty="0"/>
            <a:t>047</a:t>
          </a:r>
          <a:r>
            <a:rPr lang="sr-Latn-RS" sz="1500" kern="1200" dirty="0"/>
            <a:t>.</a:t>
          </a:r>
          <a:r>
            <a:rPr lang="en-US" sz="1500" kern="1200" dirty="0"/>
            <a:t>0</a:t>
          </a:r>
          <a:r>
            <a:rPr lang="sr-Cyrl-RS" sz="1500" kern="1200" dirty="0"/>
            <a:t>00,00динара</a:t>
          </a:r>
          <a:endParaRPr lang="en-US" sz="1500" kern="1200" dirty="0"/>
        </a:p>
      </dsp:txBody>
      <dsp:txXfrm>
        <a:off x="2354147" y="1596518"/>
        <a:ext cx="1953679" cy="1953679"/>
      </dsp:txXfrm>
    </dsp:sp>
    <dsp:sp modelId="{449BFEB2-6844-4A2C-8DC2-780280CBA079}">
      <dsp:nvSpPr>
        <dsp:cNvPr id="0" name=""/>
        <dsp:cNvSpPr/>
      </dsp:nvSpPr>
      <dsp:spPr>
        <a:xfrm>
          <a:off x="2640257" y="85242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1"/>
                <a:satOff val="217"/>
                <a:lumOff val="1010"/>
                <a:alphaOff val="6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1"/>
                <a:satOff val="217"/>
                <a:lumOff val="1010"/>
                <a:alphaOff val="6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1"/>
                <a:satOff val="217"/>
                <a:lumOff val="1010"/>
                <a:alphaOff val="6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Трансфери 1</a:t>
          </a:r>
          <a:r>
            <a:rPr lang="en-US" sz="1100" kern="1200" dirty="0"/>
            <a:t>38</a:t>
          </a:r>
          <a:r>
            <a:rPr lang="sr-Cyrl-RS" sz="1100" kern="1200" dirty="0"/>
            <a:t>.</a:t>
          </a:r>
          <a:r>
            <a:rPr lang="en-US" sz="1100" kern="1200" dirty="0"/>
            <a:t>046</a:t>
          </a:r>
          <a:r>
            <a:rPr lang="sr-Cyrl-RS" sz="1100" kern="1200" dirty="0"/>
            <a:t>.000,0 0динара</a:t>
          </a:r>
          <a:endParaRPr lang="en-US" sz="1100" kern="1200" dirty="0"/>
        </a:p>
      </dsp:txBody>
      <dsp:txXfrm>
        <a:off x="2842567" y="287552"/>
        <a:ext cx="976839" cy="976839"/>
      </dsp:txXfrm>
    </dsp:sp>
    <dsp:sp modelId="{9DDE88A7-5745-4E4F-A7A8-F71A4DA0D5F2}">
      <dsp:nvSpPr>
        <dsp:cNvPr id="0" name=""/>
        <dsp:cNvSpPr/>
      </dsp:nvSpPr>
      <dsp:spPr>
        <a:xfrm>
          <a:off x="4346317" y="1304207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3"/>
                <a:satOff val="434"/>
                <a:lumOff val="2020"/>
                <a:alphaOff val="12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3"/>
                <a:satOff val="434"/>
                <a:lumOff val="2020"/>
                <a:alphaOff val="12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3"/>
                <a:satOff val="434"/>
                <a:lumOff val="2020"/>
                <a:alphaOff val="12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Приходи од имовине  3</a:t>
          </a:r>
          <a:r>
            <a:rPr lang="en-US" sz="1100" kern="1200" dirty="0"/>
            <a:t>.</a:t>
          </a:r>
          <a:r>
            <a:rPr lang="sr-Cyrl-RS" sz="1100" kern="1200" dirty="0"/>
            <a:t>781.000,00 динара</a:t>
          </a:r>
          <a:endParaRPr lang="en-US" sz="1100" kern="1200" dirty="0"/>
        </a:p>
      </dsp:txBody>
      <dsp:txXfrm>
        <a:off x="4548627" y="1506517"/>
        <a:ext cx="976839" cy="976839"/>
      </dsp:txXfrm>
    </dsp:sp>
    <dsp:sp modelId="{72DE4213-15E1-4436-8045-C055E8A54EDE}">
      <dsp:nvSpPr>
        <dsp:cNvPr id="0" name=""/>
        <dsp:cNvSpPr/>
      </dsp:nvSpPr>
      <dsp:spPr>
        <a:xfrm>
          <a:off x="3696733" y="3336743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4"/>
                <a:satOff val="652"/>
                <a:lumOff val="3030"/>
                <a:alphaOff val="18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4"/>
                <a:satOff val="652"/>
                <a:lumOff val="3030"/>
                <a:alphaOff val="18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4"/>
                <a:satOff val="652"/>
                <a:lumOff val="3030"/>
                <a:alphaOff val="18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Примања од продаје нефинансијске имовине  2</a:t>
          </a:r>
          <a:r>
            <a:rPr lang="en-US" sz="1100" kern="1200" dirty="0"/>
            <a:t>0</a:t>
          </a:r>
          <a:r>
            <a:rPr lang="sr-Cyrl-RS" sz="1100" kern="1200" dirty="0"/>
            <a:t>0.000,00 динара</a:t>
          </a:r>
          <a:endParaRPr lang="en-US" sz="1100" kern="1200" dirty="0"/>
        </a:p>
      </dsp:txBody>
      <dsp:txXfrm>
        <a:off x="3899043" y="3539053"/>
        <a:ext cx="976839" cy="976839"/>
      </dsp:txXfrm>
    </dsp:sp>
    <dsp:sp modelId="{91CFC9CD-FF79-40EF-A271-A8DBB0423AC2}">
      <dsp:nvSpPr>
        <dsp:cNvPr id="0" name=""/>
        <dsp:cNvSpPr/>
      </dsp:nvSpPr>
      <dsp:spPr>
        <a:xfrm>
          <a:off x="1583780" y="3336743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5"/>
                <a:satOff val="869"/>
                <a:lumOff val="4040"/>
                <a:alphaOff val="24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5"/>
                <a:satOff val="869"/>
                <a:lumOff val="4040"/>
                <a:alphaOff val="24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5"/>
                <a:satOff val="869"/>
                <a:lumOff val="4040"/>
                <a:alphaOff val="24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/>
            <a:t>Други приходи 6.131.000</a:t>
          </a:r>
          <a:r>
            <a:rPr lang="sr-Cyrl-RS" sz="1100" kern="1200" dirty="0">
              <a:solidFill>
                <a:schemeClr val="tx1"/>
              </a:solidFill>
            </a:rPr>
            <a:t>,00</a:t>
          </a:r>
          <a:r>
            <a:rPr lang="sr-Cyrl-RS" sz="1100" kern="1200" dirty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1786090" y="3539053"/>
        <a:ext cx="976839" cy="976839"/>
      </dsp:txXfrm>
    </dsp:sp>
    <dsp:sp modelId="{FC69A2CE-A671-47B5-8CD8-544465E52E9C}">
      <dsp:nvSpPr>
        <dsp:cNvPr id="0" name=""/>
        <dsp:cNvSpPr/>
      </dsp:nvSpPr>
      <dsp:spPr>
        <a:xfrm>
          <a:off x="930841" y="1327205"/>
          <a:ext cx="1381459" cy="1381459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/>
            <a:t>40.082.600,00 </a:t>
          </a:r>
          <a:r>
            <a:rPr lang="sr-Latn-RS" sz="1000" kern="1200" dirty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33151" y="1529515"/>
        <a:ext cx="976839" cy="9768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78452"/>
          <a:ext cx="2055390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Расходи за запослене</a:t>
          </a:r>
          <a:endParaRPr lang="en-US" sz="1600" b="1" kern="1200" dirty="0"/>
        </a:p>
      </dsp:txBody>
      <dsp:txXfrm>
        <a:off x="0" y="78452"/>
        <a:ext cx="2055390" cy="534600"/>
      </dsp:txXfrm>
    </dsp:sp>
    <dsp:sp modelId="{02385D1D-92EB-445D-B736-940004751C79}">
      <dsp:nvSpPr>
        <dsp:cNvPr id="0" name=""/>
        <dsp:cNvSpPr/>
      </dsp:nvSpPr>
      <dsp:spPr>
        <a:xfrm>
          <a:off x="2055390" y="78452"/>
          <a:ext cx="411078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78452"/>
          <a:ext cx="5590663" cy="534600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78452"/>
        <a:ext cx="5590663" cy="534600"/>
      </dsp:txXfrm>
    </dsp:sp>
    <dsp:sp modelId="{F40D94EA-52E0-4740-A924-EAF350BDF213}">
      <dsp:nvSpPr>
        <dsp:cNvPr id="0" name=""/>
        <dsp:cNvSpPr/>
      </dsp:nvSpPr>
      <dsp:spPr>
        <a:xfrm>
          <a:off x="0" y="754184"/>
          <a:ext cx="2055390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Коришћење роба и услуга </a:t>
          </a:r>
          <a:endParaRPr lang="en-US" sz="1600" kern="1200" dirty="0"/>
        </a:p>
      </dsp:txBody>
      <dsp:txXfrm>
        <a:off x="0" y="754184"/>
        <a:ext cx="2055390" cy="534600"/>
      </dsp:txXfrm>
    </dsp:sp>
    <dsp:sp modelId="{0E930D30-96BC-4D43-B65A-EE88C46DBE48}">
      <dsp:nvSpPr>
        <dsp:cNvPr id="0" name=""/>
        <dsp:cNvSpPr/>
      </dsp:nvSpPr>
      <dsp:spPr>
        <a:xfrm>
          <a:off x="2055390" y="670653"/>
          <a:ext cx="411078" cy="70166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70653"/>
          <a:ext cx="5590663" cy="701662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70653"/>
        <a:ext cx="5590663" cy="701662"/>
      </dsp:txXfrm>
    </dsp:sp>
    <dsp:sp modelId="{CCB8139E-CA19-491D-9FCD-6BF28923C725}">
      <dsp:nvSpPr>
        <dsp:cNvPr id="0" name=""/>
        <dsp:cNvSpPr/>
      </dsp:nvSpPr>
      <dsp:spPr>
        <a:xfrm>
          <a:off x="0" y="1513446"/>
          <a:ext cx="2055390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Дотације и трансфери</a:t>
          </a:r>
          <a:endParaRPr lang="en-US" sz="1600" b="1" kern="1200" dirty="0"/>
        </a:p>
      </dsp:txBody>
      <dsp:txXfrm>
        <a:off x="0" y="1513446"/>
        <a:ext cx="2055390" cy="534600"/>
      </dsp:txXfrm>
    </dsp:sp>
    <dsp:sp modelId="{14D1633C-A097-4A5A-8269-B04E98857E56}">
      <dsp:nvSpPr>
        <dsp:cNvPr id="0" name=""/>
        <dsp:cNvSpPr/>
      </dsp:nvSpPr>
      <dsp:spPr>
        <a:xfrm>
          <a:off x="2055390" y="1429915"/>
          <a:ext cx="411078" cy="701662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429915"/>
          <a:ext cx="5590663" cy="701662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429915"/>
        <a:ext cx="5590663" cy="701662"/>
      </dsp:txXfrm>
    </dsp:sp>
    <dsp:sp modelId="{9312B733-3AEB-49F6-8245-08553BA2949B}">
      <dsp:nvSpPr>
        <dsp:cNvPr id="0" name=""/>
        <dsp:cNvSpPr/>
      </dsp:nvSpPr>
      <dsp:spPr>
        <a:xfrm>
          <a:off x="0" y="2283228"/>
          <a:ext cx="205539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Остали расходи</a:t>
          </a:r>
          <a:endParaRPr lang="en-US" sz="1600" b="1" kern="1200" dirty="0"/>
        </a:p>
      </dsp:txBody>
      <dsp:txXfrm>
        <a:off x="0" y="2283228"/>
        <a:ext cx="2055390" cy="316800"/>
      </dsp:txXfrm>
    </dsp:sp>
    <dsp:sp modelId="{435AB433-2559-485A-A03D-C32F36288071}">
      <dsp:nvSpPr>
        <dsp:cNvPr id="0" name=""/>
        <dsp:cNvSpPr/>
      </dsp:nvSpPr>
      <dsp:spPr>
        <a:xfrm>
          <a:off x="2055390" y="2189178"/>
          <a:ext cx="411078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189178"/>
          <a:ext cx="5590663" cy="50490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189178"/>
        <a:ext cx="5590663" cy="504900"/>
      </dsp:txXfrm>
    </dsp:sp>
    <dsp:sp modelId="{EFAACCF6-3A6A-4536-89B0-F0A7C44F6BE1}">
      <dsp:nvSpPr>
        <dsp:cNvPr id="0" name=""/>
        <dsp:cNvSpPr/>
      </dsp:nvSpPr>
      <dsp:spPr>
        <a:xfrm>
          <a:off x="0" y="2845728"/>
          <a:ext cx="205740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Субвенције</a:t>
          </a:r>
          <a:endParaRPr lang="en-US" sz="1600" b="1" kern="1200" dirty="0"/>
        </a:p>
      </dsp:txBody>
      <dsp:txXfrm>
        <a:off x="0" y="2845728"/>
        <a:ext cx="2057400" cy="316800"/>
      </dsp:txXfrm>
    </dsp:sp>
    <dsp:sp modelId="{6497CA82-45EE-4BD1-AEB4-CC3961FBFB74}">
      <dsp:nvSpPr>
        <dsp:cNvPr id="0" name=""/>
        <dsp:cNvSpPr/>
      </dsp:nvSpPr>
      <dsp:spPr>
        <a:xfrm>
          <a:off x="2057399" y="2751678"/>
          <a:ext cx="411480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751678"/>
          <a:ext cx="5596128" cy="504900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751678"/>
        <a:ext cx="5596128" cy="504900"/>
      </dsp:txXfrm>
    </dsp:sp>
    <dsp:sp modelId="{939B76D1-BB33-4E50-9ECD-839FB5787B95}">
      <dsp:nvSpPr>
        <dsp:cNvPr id="0" name=""/>
        <dsp:cNvSpPr/>
      </dsp:nvSpPr>
      <dsp:spPr>
        <a:xfrm>
          <a:off x="0" y="3408228"/>
          <a:ext cx="205539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Социјална заштита</a:t>
          </a:r>
          <a:endParaRPr lang="en-US" sz="1600" b="1" kern="1200" dirty="0"/>
        </a:p>
      </dsp:txBody>
      <dsp:txXfrm>
        <a:off x="0" y="3408228"/>
        <a:ext cx="2055390" cy="316800"/>
      </dsp:txXfrm>
    </dsp:sp>
    <dsp:sp modelId="{7845F59F-6101-48DE-ABCC-EC5351843F5B}">
      <dsp:nvSpPr>
        <dsp:cNvPr id="0" name=""/>
        <dsp:cNvSpPr/>
      </dsp:nvSpPr>
      <dsp:spPr>
        <a:xfrm>
          <a:off x="2055390" y="3314178"/>
          <a:ext cx="411078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314178"/>
          <a:ext cx="5590663" cy="50490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314178"/>
        <a:ext cx="5590663" cy="504900"/>
      </dsp:txXfrm>
    </dsp:sp>
    <dsp:sp modelId="{B471A916-B6F4-4017-A447-E2C98CEE19B9}">
      <dsp:nvSpPr>
        <dsp:cNvPr id="0" name=""/>
        <dsp:cNvSpPr/>
      </dsp:nvSpPr>
      <dsp:spPr>
        <a:xfrm>
          <a:off x="0" y="4114278"/>
          <a:ext cx="205539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Буџетска резерва</a:t>
          </a:r>
          <a:endParaRPr lang="en-US" sz="1600" b="1" kern="1200" dirty="0"/>
        </a:p>
      </dsp:txBody>
      <dsp:txXfrm>
        <a:off x="0" y="4114278"/>
        <a:ext cx="2055390" cy="316800"/>
      </dsp:txXfrm>
    </dsp:sp>
    <dsp:sp modelId="{7F976215-9D17-4223-A92A-D3302071B429}">
      <dsp:nvSpPr>
        <dsp:cNvPr id="0" name=""/>
        <dsp:cNvSpPr/>
      </dsp:nvSpPr>
      <dsp:spPr>
        <a:xfrm>
          <a:off x="2055390" y="3876678"/>
          <a:ext cx="411078" cy="792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876678"/>
          <a:ext cx="5590663" cy="7920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600" b="1" kern="1200" dirty="0"/>
            <a:t>Буџетска резерва </a:t>
          </a:r>
          <a:r>
            <a:rPr lang="sr-Cyrl-RS" sz="16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600" kern="1200" dirty="0"/>
        </a:p>
      </dsp:txBody>
      <dsp:txXfrm>
        <a:off x="2630900" y="3876678"/>
        <a:ext cx="5590663" cy="792000"/>
      </dsp:txXfrm>
    </dsp:sp>
    <dsp:sp modelId="{320B77C6-F8A0-4CEB-8B55-79E4A1BAF9E9}">
      <dsp:nvSpPr>
        <dsp:cNvPr id="0" name=""/>
        <dsp:cNvSpPr/>
      </dsp:nvSpPr>
      <dsp:spPr>
        <a:xfrm>
          <a:off x="0" y="4963878"/>
          <a:ext cx="205539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Капитални издаци</a:t>
          </a:r>
          <a:endParaRPr lang="en-US" sz="1600" b="1" kern="1200" dirty="0"/>
        </a:p>
      </dsp:txBody>
      <dsp:txXfrm>
        <a:off x="0" y="4963878"/>
        <a:ext cx="2055390" cy="316800"/>
      </dsp:txXfrm>
    </dsp:sp>
    <dsp:sp modelId="{803A06C6-F698-48F4-A91D-0B2B17EECBA4}">
      <dsp:nvSpPr>
        <dsp:cNvPr id="0" name=""/>
        <dsp:cNvSpPr/>
      </dsp:nvSpPr>
      <dsp:spPr>
        <a:xfrm>
          <a:off x="2055390" y="4726278"/>
          <a:ext cx="411078" cy="792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26278"/>
          <a:ext cx="5590663" cy="7920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600" b="1" kern="1200" dirty="0"/>
            <a:t>Капитални издаци </a:t>
          </a:r>
          <a:r>
            <a:rPr lang="sr-Cyrl-RS" sz="16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600" kern="1200" dirty="0"/>
        </a:p>
      </dsp:txBody>
      <dsp:txXfrm>
        <a:off x="2630900" y="4726278"/>
        <a:ext cx="5590663" cy="792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63591-92A5-4EA7-8661-6566AC5DE35C}">
      <dsp:nvSpPr>
        <dsp:cNvPr id="0" name=""/>
        <dsp:cNvSpPr/>
      </dsp:nvSpPr>
      <dsp:spPr>
        <a:xfrm>
          <a:off x="1940608" y="490638"/>
          <a:ext cx="4412290" cy="4412290"/>
        </a:xfrm>
        <a:prstGeom prst="blockArc">
          <a:avLst>
            <a:gd name="adj1" fmla="val 13800000"/>
            <a:gd name="adj2" fmla="val 16200000"/>
            <a:gd name="adj3" fmla="val 3062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884431-F906-455C-AAF5-4FBEC1E13C27}">
      <dsp:nvSpPr>
        <dsp:cNvPr id="0" name=""/>
        <dsp:cNvSpPr/>
      </dsp:nvSpPr>
      <dsp:spPr>
        <a:xfrm>
          <a:off x="2096604" y="346158"/>
          <a:ext cx="4412290" cy="4412290"/>
        </a:xfrm>
        <a:prstGeom prst="blockArc">
          <a:avLst>
            <a:gd name="adj1" fmla="val 10950643"/>
            <a:gd name="adj2" fmla="val 13463391"/>
            <a:gd name="adj3" fmla="val 3062"/>
          </a:avLst>
        </a:prstGeom>
        <a:solidFill>
          <a:schemeClr val="accent3">
            <a:hueOff val="9843981"/>
            <a:satOff val="-14770"/>
            <a:lumOff val="-24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050164" y="707586"/>
          <a:ext cx="4412290" cy="4412290"/>
        </a:xfrm>
        <a:prstGeom prst="blockArc">
          <a:avLst>
            <a:gd name="adj1" fmla="val 9384810"/>
            <a:gd name="adj2" fmla="val 11527977"/>
            <a:gd name="adj3" fmla="val 3062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1940608" y="490638"/>
          <a:ext cx="4412290" cy="4412290"/>
        </a:xfrm>
        <a:prstGeom prst="blockArc">
          <a:avLst>
            <a:gd name="adj1" fmla="val 6600000"/>
            <a:gd name="adj2" fmla="val 9000000"/>
            <a:gd name="adj3" fmla="val 3062"/>
          </a:avLst>
        </a:prstGeom>
        <a:solidFill>
          <a:schemeClr val="accent3">
            <a:hueOff val="7031415"/>
            <a:satOff val="-10550"/>
            <a:lumOff val="-17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1854606" y="461357"/>
          <a:ext cx="4412290" cy="4412290"/>
        </a:xfrm>
        <a:prstGeom prst="blockArc">
          <a:avLst>
            <a:gd name="adj1" fmla="val 4055872"/>
            <a:gd name="adj2" fmla="val 6456221"/>
            <a:gd name="adj3" fmla="val 3062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1988794" y="411153"/>
          <a:ext cx="4412290" cy="4412290"/>
        </a:xfrm>
        <a:prstGeom prst="blockArc">
          <a:avLst>
            <a:gd name="adj1" fmla="val 1947104"/>
            <a:gd name="adj2" fmla="val 4282639"/>
            <a:gd name="adj3" fmla="val 3062"/>
          </a:avLst>
        </a:prstGeom>
        <a:solidFill>
          <a:schemeClr val="accent3">
            <a:hueOff val="4218849"/>
            <a:satOff val="-6330"/>
            <a:lumOff val="-10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1940608" y="490638"/>
          <a:ext cx="4412290" cy="4412290"/>
        </a:xfrm>
        <a:prstGeom prst="blockArc">
          <a:avLst>
            <a:gd name="adj1" fmla="val 21000000"/>
            <a:gd name="adj2" fmla="val 1800000"/>
            <a:gd name="adj3" fmla="val 3062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1940608" y="490638"/>
          <a:ext cx="4412290" cy="4412290"/>
        </a:xfrm>
        <a:prstGeom prst="blockArc">
          <a:avLst>
            <a:gd name="adj1" fmla="val 18600000"/>
            <a:gd name="adj2" fmla="val 21000000"/>
            <a:gd name="adj3" fmla="val 3062"/>
          </a:avLst>
        </a:prstGeom>
        <a:solidFill>
          <a:schemeClr val="accent3">
            <a:hueOff val="1406283"/>
            <a:satOff val="-2110"/>
            <a:lumOff val="-3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1940608" y="490638"/>
          <a:ext cx="4412290" cy="4412290"/>
        </a:xfrm>
        <a:prstGeom prst="blockArc">
          <a:avLst>
            <a:gd name="adj1" fmla="val 16200000"/>
            <a:gd name="adj2" fmla="val 18600000"/>
            <a:gd name="adj3" fmla="val 306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264128" y="1792294"/>
          <a:ext cx="1765250" cy="180897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kern="1200" dirty="0">
              <a:solidFill>
                <a:schemeClr val="bg1"/>
              </a:solidFill>
            </a:rPr>
            <a:t>Укупни расходи и издаци 577</a:t>
          </a:r>
          <a:r>
            <a:rPr lang="sr-Latn-RS" sz="1500" kern="1200" dirty="0">
              <a:solidFill>
                <a:schemeClr val="bg1"/>
              </a:solidFill>
            </a:rPr>
            <a:t>.</a:t>
          </a:r>
          <a:r>
            <a:rPr lang="sr-Cyrl-RS" sz="1500" kern="1200" dirty="0">
              <a:solidFill>
                <a:schemeClr val="bg1"/>
              </a:solidFill>
            </a:rPr>
            <a:t>2</a:t>
          </a:r>
          <a:r>
            <a:rPr lang="en-US" sz="1500" kern="1200" dirty="0">
              <a:solidFill>
                <a:schemeClr val="bg1"/>
              </a:solidFill>
            </a:rPr>
            <a:t>88</a:t>
          </a:r>
          <a:r>
            <a:rPr lang="sr-Latn-RS" sz="1500" kern="1200" dirty="0">
              <a:solidFill>
                <a:schemeClr val="bg1"/>
              </a:solidFill>
            </a:rPr>
            <a:t>.</a:t>
          </a:r>
          <a:r>
            <a:rPr lang="sr-Cyrl-RS" sz="1500" kern="1200" dirty="0">
              <a:solidFill>
                <a:schemeClr val="bg1"/>
              </a:solidFill>
            </a:rPr>
            <a:t>6</a:t>
          </a:r>
          <a:r>
            <a:rPr lang="sr-Latn-RS" sz="1500" kern="1200" dirty="0">
              <a:solidFill>
                <a:schemeClr val="bg1"/>
              </a:solidFill>
            </a:rPr>
            <a:t>00</a:t>
          </a:r>
          <a:r>
            <a:rPr lang="sr-Cyrl-RS" sz="1500" kern="1200" dirty="0">
              <a:solidFill>
                <a:schemeClr val="bg1"/>
              </a:solidFill>
            </a:rPr>
            <a:t>,00 динара</a:t>
          </a:r>
          <a:endParaRPr lang="en-US" sz="1500" kern="1200" dirty="0">
            <a:solidFill>
              <a:schemeClr val="bg1"/>
            </a:solidFill>
          </a:endParaRPr>
        </a:p>
      </dsp:txBody>
      <dsp:txXfrm>
        <a:off x="3522643" y="2057213"/>
        <a:ext cx="1248220" cy="1279140"/>
      </dsp:txXfrm>
    </dsp:sp>
    <dsp:sp modelId="{73F305AC-CFDC-45B1-8AB8-6FABD1C99179}">
      <dsp:nvSpPr>
        <dsp:cNvPr id="0" name=""/>
        <dsp:cNvSpPr/>
      </dsp:nvSpPr>
      <dsp:spPr>
        <a:xfrm>
          <a:off x="3484788" y="-136551"/>
          <a:ext cx="1323930" cy="132192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00" kern="1200" dirty="0">
              <a:solidFill>
                <a:schemeClr val="bg1"/>
              </a:solidFill>
            </a:rPr>
            <a:t>Коришћење </a:t>
          </a:r>
          <a:r>
            <a:rPr lang="ru-RU" sz="800" kern="1200" dirty="0">
              <a:solidFill>
                <a:schemeClr val="bg1"/>
              </a:solidFill>
            </a:rPr>
            <a:t>роба</a:t>
          </a:r>
          <a:r>
            <a:rPr lang="ru-RU" sz="600" kern="1200" dirty="0">
              <a:solidFill>
                <a:schemeClr val="bg1"/>
              </a:solidFill>
            </a:rPr>
            <a:t> и услуга </a:t>
          </a:r>
          <a:r>
            <a:rPr lang="sr-Latn-RS" sz="600" kern="1200" dirty="0">
              <a:solidFill>
                <a:schemeClr val="bg1"/>
              </a:solidFill>
            </a:rPr>
            <a:t>1</a:t>
          </a:r>
          <a:r>
            <a:rPr lang="en-US" sz="600" kern="1200" dirty="0">
              <a:solidFill>
                <a:schemeClr val="bg1"/>
              </a:solidFill>
            </a:rPr>
            <a:t>58</a:t>
          </a:r>
          <a:r>
            <a:rPr lang="sr-Latn-RS" sz="600" kern="1200" dirty="0">
              <a:solidFill>
                <a:schemeClr val="bg1"/>
              </a:solidFill>
            </a:rPr>
            <a:t>.</a:t>
          </a:r>
          <a:r>
            <a:rPr lang="en-US" sz="600" kern="1200" dirty="0">
              <a:solidFill>
                <a:schemeClr val="bg1"/>
              </a:solidFill>
            </a:rPr>
            <a:t>407</a:t>
          </a:r>
          <a:r>
            <a:rPr lang="sr-Latn-RS" sz="600" kern="1200" dirty="0">
              <a:solidFill>
                <a:schemeClr val="bg1"/>
              </a:solidFill>
            </a:rPr>
            <a:t>.</a:t>
          </a:r>
          <a:r>
            <a:rPr lang="en-US" sz="600" kern="1200" dirty="0">
              <a:solidFill>
                <a:schemeClr val="bg1"/>
              </a:solidFill>
            </a:rPr>
            <a:t>31</a:t>
          </a:r>
          <a:r>
            <a:rPr lang="sr-Latn-RS" sz="600" kern="1200" dirty="0">
              <a:solidFill>
                <a:schemeClr val="bg1"/>
              </a:solidFill>
            </a:rPr>
            <a:t>0</a:t>
          </a:r>
          <a:r>
            <a:rPr lang="sr-Cyrl-RS" sz="600" kern="1200" dirty="0">
              <a:solidFill>
                <a:schemeClr val="bg1"/>
              </a:solidFill>
            </a:rPr>
            <a:t>,00</a:t>
          </a:r>
          <a:r>
            <a:rPr lang="ru-RU" sz="600" kern="1200" dirty="0">
              <a:solidFill>
                <a:schemeClr val="bg1"/>
              </a:solidFill>
            </a:rPr>
            <a:t> динара</a:t>
          </a:r>
          <a:endParaRPr lang="en-US" sz="600" kern="1200" dirty="0">
            <a:solidFill>
              <a:schemeClr val="bg1"/>
            </a:solidFill>
          </a:endParaRPr>
        </a:p>
      </dsp:txBody>
      <dsp:txXfrm>
        <a:off x="3678673" y="57040"/>
        <a:ext cx="936160" cy="934740"/>
      </dsp:txXfrm>
    </dsp:sp>
    <dsp:sp modelId="{A14630AA-C1BD-4A7E-B665-0A7C9B6C19C9}">
      <dsp:nvSpPr>
        <dsp:cNvPr id="0" name=""/>
        <dsp:cNvSpPr/>
      </dsp:nvSpPr>
      <dsp:spPr>
        <a:xfrm>
          <a:off x="4924212" y="423047"/>
          <a:ext cx="1237832" cy="1219202"/>
        </a:xfrm>
        <a:prstGeom prst="ellipse">
          <a:avLst/>
        </a:prstGeom>
        <a:solidFill>
          <a:schemeClr val="accent3">
            <a:hueOff val="1406283"/>
            <a:satOff val="-2110"/>
            <a:lumOff val="-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Дотације и трансфери </a:t>
          </a:r>
          <a:r>
            <a:rPr lang="sr-Latn-RS" sz="900" kern="1200" dirty="0">
              <a:solidFill>
                <a:schemeClr val="bg1"/>
              </a:solidFill>
            </a:rPr>
            <a:t>6</a:t>
          </a:r>
          <a:r>
            <a:rPr lang="sr-Cyrl-RS" sz="900" kern="1200" dirty="0">
              <a:solidFill>
                <a:schemeClr val="bg1"/>
              </a:solidFill>
            </a:rPr>
            <a:t>0</a:t>
          </a:r>
          <a:r>
            <a:rPr lang="sr-Latn-RS" sz="900" kern="1200" dirty="0">
              <a:solidFill>
                <a:schemeClr val="bg1"/>
              </a:solidFill>
            </a:rPr>
            <a:t>.</a:t>
          </a:r>
          <a:r>
            <a:rPr lang="en-US" sz="900" kern="1200" dirty="0">
              <a:solidFill>
                <a:schemeClr val="bg1"/>
              </a:solidFill>
            </a:rPr>
            <a:t>37</a:t>
          </a:r>
          <a:r>
            <a:rPr lang="sr-Cyrl-RS" sz="900" kern="1200" dirty="0">
              <a:solidFill>
                <a:schemeClr val="bg1"/>
              </a:solidFill>
            </a:rPr>
            <a:t>0</a:t>
          </a:r>
          <a:r>
            <a:rPr lang="sr-Latn-RS" sz="900" kern="1200" dirty="0">
              <a:solidFill>
                <a:schemeClr val="bg1"/>
              </a:solidFill>
            </a:rPr>
            <a:t>.000</a:t>
          </a:r>
          <a:r>
            <a:rPr lang="sr-Cyrl-RS" sz="900" kern="1200" dirty="0">
              <a:solidFill>
                <a:schemeClr val="bg1"/>
              </a:solidFill>
            </a:rPr>
            <a:t>,00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5105488" y="601595"/>
        <a:ext cx="875280" cy="862106"/>
      </dsp:txXfrm>
    </dsp:sp>
    <dsp:sp modelId="{E43F7264-94BE-4E7E-8A98-A0D70BB3AF06}">
      <dsp:nvSpPr>
        <dsp:cNvPr id="0" name=""/>
        <dsp:cNvSpPr/>
      </dsp:nvSpPr>
      <dsp:spPr>
        <a:xfrm>
          <a:off x="5718568" y="1760418"/>
          <a:ext cx="1135112" cy="1118273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Расходи за запослене </a:t>
          </a:r>
          <a:r>
            <a:rPr lang="sr-Latn-RS" sz="900" kern="1200" dirty="0">
              <a:solidFill>
                <a:schemeClr val="bg1"/>
              </a:solidFill>
            </a:rPr>
            <a:t>1</a:t>
          </a:r>
          <a:r>
            <a:rPr lang="sr-Cyrl-RS" sz="900" kern="1200" dirty="0">
              <a:solidFill>
                <a:schemeClr val="bg1"/>
              </a:solidFill>
            </a:rPr>
            <a:t>5</a:t>
          </a:r>
          <a:r>
            <a:rPr lang="en-US" sz="900" kern="1200" dirty="0">
              <a:solidFill>
                <a:schemeClr val="bg1"/>
              </a:solidFill>
            </a:rPr>
            <a:t>6</a:t>
          </a:r>
          <a:r>
            <a:rPr lang="sr-Latn-RS" sz="900" kern="1200" dirty="0">
              <a:solidFill>
                <a:schemeClr val="bg1"/>
              </a:solidFill>
            </a:rPr>
            <a:t>.</a:t>
          </a:r>
          <a:r>
            <a:rPr lang="en-US" sz="900" kern="1200" dirty="0">
              <a:solidFill>
                <a:schemeClr val="bg1"/>
              </a:solidFill>
            </a:rPr>
            <a:t>756</a:t>
          </a:r>
          <a:r>
            <a:rPr lang="sr-Latn-RS" sz="900" kern="1200" dirty="0">
              <a:solidFill>
                <a:schemeClr val="bg1"/>
              </a:solidFill>
            </a:rPr>
            <a:t>.</a:t>
          </a:r>
          <a:r>
            <a:rPr lang="en-US" sz="900" kern="1200" dirty="0">
              <a:solidFill>
                <a:schemeClr val="bg1"/>
              </a:solidFill>
            </a:rPr>
            <a:t>69</a:t>
          </a:r>
          <a:r>
            <a:rPr lang="sr-Cyrl-RS" sz="900" kern="1200" dirty="0">
              <a:solidFill>
                <a:schemeClr val="bg1"/>
              </a:solidFill>
            </a:rPr>
            <a:t>0,00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5884801" y="1924185"/>
        <a:ext cx="802646" cy="790739"/>
      </dsp:txXfrm>
    </dsp:sp>
    <dsp:sp modelId="{115526CD-270E-4C52-A164-15F2B6F9FE39}">
      <dsp:nvSpPr>
        <dsp:cNvPr id="0" name=""/>
        <dsp:cNvSpPr/>
      </dsp:nvSpPr>
      <dsp:spPr>
        <a:xfrm>
          <a:off x="5462447" y="3237399"/>
          <a:ext cx="1131275" cy="1091144"/>
        </a:xfrm>
        <a:prstGeom prst="ellipse">
          <a:avLst/>
        </a:prstGeom>
        <a:solidFill>
          <a:schemeClr val="accent3">
            <a:hueOff val="4218849"/>
            <a:satOff val="-6330"/>
            <a:lumOff val="-10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Социјална помоћ </a:t>
          </a:r>
          <a:r>
            <a:rPr lang="en-US" sz="900" kern="1200" dirty="0">
              <a:solidFill>
                <a:schemeClr val="bg1"/>
              </a:solidFill>
            </a:rPr>
            <a:t>55</a:t>
          </a:r>
          <a:r>
            <a:rPr lang="sr-Latn-RS" sz="900" kern="1200" dirty="0">
              <a:solidFill>
                <a:schemeClr val="bg1"/>
              </a:solidFill>
            </a:rPr>
            <a:t>.</a:t>
          </a:r>
          <a:r>
            <a:rPr lang="en-US" sz="900" kern="1200" dirty="0">
              <a:solidFill>
                <a:schemeClr val="bg1"/>
              </a:solidFill>
            </a:rPr>
            <a:t>450</a:t>
          </a:r>
          <a:r>
            <a:rPr lang="sr-Latn-RS" sz="900" kern="1200" dirty="0">
              <a:solidFill>
                <a:schemeClr val="bg1"/>
              </a:solidFill>
            </a:rPr>
            <a:t>.000</a:t>
          </a:r>
          <a:r>
            <a:rPr lang="sr-Cyrl-RS" sz="900" kern="1200" dirty="0">
              <a:solidFill>
                <a:schemeClr val="bg1"/>
              </a:solidFill>
            </a:rPr>
            <a:t>,00</a:t>
          </a:r>
          <a:r>
            <a:rPr lang="sr-Latn-RS" sz="900" kern="1200" dirty="0">
              <a:solidFill>
                <a:schemeClr val="bg1"/>
              </a:solidFill>
            </a:rPr>
            <a:t> </a:t>
          </a:r>
          <a:r>
            <a:rPr lang="sr-Cyrl-RS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5628118" y="3397193"/>
        <a:ext cx="799933" cy="771556"/>
      </dsp:txXfrm>
    </dsp:sp>
    <dsp:sp modelId="{5101AD7C-EA94-402A-A388-0FD916639D60}">
      <dsp:nvSpPr>
        <dsp:cNvPr id="0" name=""/>
        <dsp:cNvSpPr/>
      </dsp:nvSpPr>
      <dsp:spPr>
        <a:xfrm>
          <a:off x="4338072" y="4117930"/>
          <a:ext cx="1101162" cy="1116003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Субвенције </a:t>
          </a:r>
          <a:r>
            <a:rPr lang="en-US" sz="900" kern="1200" dirty="0">
              <a:solidFill>
                <a:schemeClr val="bg1"/>
              </a:solidFill>
            </a:rPr>
            <a:t>8</a:t>
          </a:r>
          <a:r>
            <a:rPr lang="sr-Latn-RS" sz="900" kern="1200" dirty="0">
              <a:solidFill>
                <a:schemeClr val="bg1"/>
              </a:solidFill>
            </a:rPr>
            <a:t>.</a:t>
          </a:r>
          <a:r>
            <a:rPr lang="en-US" sz="900" kern="1200" dirty="0">
              <a:solidFill>
                <a:schemeClr val="bg1"/>
              </a:solidFill>
            </a:rPr>
            <a:t>000</a:t>
          </a:r>
          <a:r>
            <a:rPr lang="sr-Latn-RS" sz="900" kern="1200" dirty="0">
              <a:solidFill>
                <a:schemeClr val="bg1"/>
              </a:solidFill>
            </a:rPr>
            <a:t>.000</a:t>
          </a:r>
          <a:r>
            <a:rPr lang="sr-Cyrl-RS" sz="900" kern="1200" dirty="0">
              <a:solidFill>
                <a:schemeClr val="bg1"/>
              </a:solidFill>
            </a:rPr>
            <a:t>,00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4499333" y="4281365"/>
        <a:ext cx="778640" cy="789133"/>
      </dsp:txXfrm>
    </dsp:sp>
    <dsp:sp modelId="{D19ADD6D-9F0A-4766-B637-BB2D5495A9BB}">
      <dsp:nvSpPr>
        <dsp:cNvPr id="0" name=""/>
        <dsp:cNvSpPr/>
      </dsp:nvSpPr>
      <dsp:spPr>
        <a:xfrm>
          <a:off x="2870141" y="4192575"/>
          <a:ext cx="1067232" cy="1091144"/>
        </a:xfrm>
        <a:prstGeom prst="ellipse">
          <a:avLst/>
        </a:prstGeom>
        <a:solidFill>
          <a:schemeClr val="accent3">
            <a:hueOff val="7031415"/>
            <a:satOff val="-10550"/>
            <a:lumOff val="-17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Остали расходи 3</a:t>
          </a:r>
          <a:r>
            <a:rPr lang="en-US" sz="900" kern="1200" dirty="0">
              <a:solidFill>
                <a:schemeClr val="bg1"/>
              </a:solidFill>
            </a:rPr>
            <a:t>6</a:t>
          </a:r>
          <a:r>
            <a:rPr lang="sr-Latn-RS" sz="900" kern="1200" dirty="0">
              <a:solidFill>
                <a:schemeClr val="bg1"/>
              </a:solidFill>
            </a:rPr>
            <a:t>.</a:t>
          </a:r>
          <a:r>
            <a:rPr lang="en-US" sz="900" kern="1200" dirty="0">
              <a:solidFill>
                <a:schemeClr val="bg1"/>
              </a:solidFill>
            </a:rPr>
            <a:t>090</a:t>
          </a:r>
          <a:r>
            <a:rPr lang="sr-Latn-RS" sz="900" kern="1200" dirty="0">
              <a:solidFill>
                <a:schemeClr val="bg1"/>
              </a:solidFill>
            </a:rPr>
            <a:t>.</a:t>
          </a:r>
          <a:r>
            <a:rPr lang="sr-Cyrl-RS" sz="900" kern="1200" dirty="0">
              <a:solidFill>
                <a:schemeClr val="bg1"/>
              </a:solidFill>
            </a:rPr>
            <a:t>00</a:t>
          </a:r>
          <a:r>
            <a:rPr lang="sr-Latn-RS" sz="900" kern="1200" dirty="0">
              <a:solidFill>
                <a:schemeClr val="bg1"/>
              </a:solidFill>
            </a:rPr>
            <a:t>0</a:t>
          </a:r>
          <a:r>
            <a:rPr lang="sr-Cyrl-RS" sz="900" kern="1200" dirty="0">
              <a:solidFill>
                <a:schemeClr val="bg1"/>
              </a:solidFill>
            </a:rPr>
            <a:t>,00</a:t>
          </a:r>
          <a:r>
            <a:rPr lang="sr-Latn-RS" sz="900" kern="1200" dirty="0">
              <a:solidFill>
                <a:schemeClr val="bg1"/>
              </a:solidFill>
            </a:rPr>
            <a:t> </a:t>
          </a:r>
          <a:r>
            <a:rPr lang="sr-Cyrl-RS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3026434" y="4352369"/>
        <a:ext cx="754646" cy="771556"/>
      </dsp:txXfrm>
    </dsp:sp>
    <dsp:sp modelId="{4F05B281-B6DB-45BB-A427-1BF92AADC139}">
      <dsp:nvSpPr>
        <dsp:cNvPr id="0" name=""/>
        <dsp:cNvSpPr/>
      </dsp:nvSpPr>
      <dsp:spPr>
        <a:xfrm>
          <a:off x="1738410" y="3194350"/>
          <a:ext cx="1054024" cy="1177241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Средства резерве 3</a:t>
          </a:r>
          <a:r>
            <a:rPr lang="sr-Latn-RS" sz="900" kern="1200" dirty="0">
              <a:solidFill>
                <a:schemeClr val="bg1"/>
              </a:solidFill>
            </a:rPr>
            <a:t>.200.000</a:t>
          </a:r>
          <a:r>
            <a:rPr lang="sr-Cyrl-RS" sz="900" kern="1200" dirty="0">
              <a:solidFill>
                <a:schemeClr val="bg1"/>
              </a:solidFill>
            </a:rPr>
            <a:t>,00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1892768" y="3366753"/>
        <a:ext cx="745308" cy="832435"/>
      </dsp:txXfrm>
    </dsp:sp>
    <dsp:sp modelId="{2D6C03BD-4023-431E-84F6-C080A9961C8A}">
      <dsp:nvSpPr>
        <dsp:cNvPr id="0" name=""/>
        <dsp:cNvSpPr/>
      </dsp:nvSpPr>
      <dsp:spPr>
        <a:xfrm>
          <a:off x="1500997" y="1840996"/>
          <a:ext cx="1262926" cy="1232288"/>
        </a:xfrm>
        <a:prstGeom prst="ellipse">
          <a:avLst/>
        </a:prstGeom>
        <a:solidFill>
          <a:schemeClr val="accent3">
            <a:hueOff val="9843981"/>
            <a:satOff val="-14770"/>
            <a:lumOff val="-24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Капитални издаци динара</a:t>
          </a:r>
          <a:r>
            <a:rPr lang="en-US" sz="900" kern="1200" dirty="0">
              <a:solidFill>
                <a:schemeClr val="bg1"/>
              </a:solidFill>
            </a:rPr>
            <a:t> 90.814</a:t>
          </a:r>
          <a:r>
            <a:rPr lang="sr-Cyrl-RS" sz="900" kern="1200" dirty="0">
              <a:solidFill>
                <a:schemeClr val="bg1"/>
              </a:solidFill>
            </a:rPr>
            <a:t>.</a:t>
          </a:r>
          <a:r>
            <a:rPr lang="en-US" sz="900" kern="1200" dirty="0">
              <a:solidFill>
                <a:schemeClr val="bg1"/>
              </a:solidFill>
            </a:rPr>
            <a:t>6</a:t>
          </a:r>
          <a:r>
            <a:rPr lang="sr-Cyrl-RS" sz="900" kern="1200" dirty="0">
              <a:solidFill>
                <a:schemeClr val="bg1"/>
              </a:solidFill>
            </a:rPr>
            <a:t>00,00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1685948" y="2021460"/>
        <a:ext cx="893024" cy="871360"/>
      </dsp:txXfrm>
    </dsp:sp>
    <dsp:sp modelId="{2F2BA4B9-1441-4633-8108-4255EEC86CDF}">
      <dsp:nvSpPr>
        <dsp:cNvPr id="0" name=""/>
        <dsp:cNvSpPr/>
      </dsp:nvSpPr>
      <dsp:spPr>
        <a:xfrm>
          <a:off x="2281335" y="563605"/>
          <a:ext cx="938085" cy="93808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Отплата главницеи камата 8.200.000,00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418714" y="700984"/>
        <a:ext cx="663327" cy="663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641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60" cy="49641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60" cy="49641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641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41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8" tIns="46049" rIns="92098" bIns="460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098" tIns="46049" rIns="92098" bIns="460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60" cy="49641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60" cy="496411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82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206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11/25/2024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11/25/2024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finansije@ljig.r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666501"/>
          </a:xfrm>
        </p:spPr>
        <p:txBody>
          <a:bodyPr>
            <a:normAutofit/>
          </a:bodyPr>
          <a:lstStyle/>
          <a:p>
            <a:r>
              <a:rPr lang="sr-Cyrl-RS" dirty="0"/>
              <a:t>БУЏЕТ ОПШТИНЕ ЉИГ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7624" y="4509120"/>
            <a:ext cx="6368752" cy="1296144"/>
          </a:xfrm>
        </p:spPr>
        <p:txBody>
          <a:bodyPr/>
          <a:lstStyle/>
          <a:p>
            <a:r>
              <a:rPr lang="sr-Cyrl-RS" dirty="0"/>
              <a:t>ВОДИЧ КРОЗ НАЦРТ ОДЛУКЕ О БУЏЕТУ за 202</a:t>
            </a:r>
            <a:r>
              <a:rPr lang="en-US" dirty="0"/>
              <a:t>5</a:t>
            </a:r>
            <a:r>
              <a:rPr lang="sr-Cyrl-RS" dirty="0"/>
              <a:t>. 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742584" y="404664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/>
          </a:p>
        </p:txBody>
      </p:sp>
      <p:pic>
        <p:nvPicPr>
          <p:cNvPr id="10" name="Picture 9" descr="C:\Users\Korisnik\Desktop\ljig-grb-srednji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9" y="3356992"/>
            <a:ext cx="1224136" cy="1152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extLst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2025. 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844761"/>
              </p:ext>
            </p:extLst>
          </p:nvPr>
        </p:nvGraphicFramePr>
        <p:xfrm>
          <a:off x="1115616" y="1667235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1300"/>
              </p:ext>
            </p:extLst>
          </p:nvPr>
        </p:nvGraphicFramePr>
        <p:xfrm>
          <a:off x="1438275" y="1556792"/>
          <a:ext cx="6181725" cy="388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1300"/>
              </p:ext>
            </p:extLst>
          </p:nvPr>
        </p:nvGraphicFramePr>
        <p:xfrm>
          <a:off x="1590675" y="1709192"/>
          <a:ext cx="6181725" cy="388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3235203"/>
              </p:ext>
            </p:extLst>
          </p:nvPr>
        </p:nvGraphicFramePr>
        <p:xfrm>
          <a:off x="1743075" y="1861592"/>
          <a:ext cx="6181725" cy="388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1556123"/>
              </p:ext>
            </p:extLst>
          </p:nvPr>
        </p:nvGraphicFramePr>
        <p:xfrm>
          <a:off x="1481137" y="1484947"/>
          <a:ext cx="6181725" cy="388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736164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8284524" cy="1143000"/>
          </a:xfrm>
        </p:spPr>
        <p:txBody>
          <a:bodyPr>
            <a:normAutofit/>
          </a:bodyPr>
          <a:lstStyle/>
          <a:p>
            <a:r>
              <a:rPr lang="sr-Cyrl-RS" sz="2800" dirty="0"/>
              <a:t>Које промене у буџету се очекују у односу на 2024 годину?</a:t>
            </a:r>
            <a:endParaRPr lang="en-US" sz="2800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1303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/>
              <a:t>Пројектовано је да ће укупни планирани приходи и примања наше општине у 2025.</a:t>
            </a:r>
            <a:r>
              <a:rPr lang="sr-Cyrl-RS" dirty="0">
                <a:solidFill>
                  <a:schemeClr val="accent1"/>
                </a:solidFill>
              </a:rPr>
              <a:t> </a:t>
            </a:r>
            <a:r>
              <a:rPr lang="sr-Cyrl-RS" dirty="0"/>
              <a:t>години бити </a:t>
            </a:r>
            <a:r>
              <a:rPr lang="sr-Cyrl-RS" b="1" dirty="0"/>
              <a:t>умањени </a:t>
            </a:r>
            <a:r>
              <a:rPr lang="sr-Cyrl-RS" dirty="0"/>
              <a:t>у односу на последњу измену Одлуке о буџету за 2024</a:t>
            </a:r>
            <a:r>
              <a:rPr lang="sr-Cyrl-RS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sr-Cyrl-RS" dirty="0"/>
              <a:t>годину за</a:t>
            </a:r>
            <a:r>
              <a:rPr lang="sr-Cyrl-RS" b="1" dirty="0"/>
              <a:t> 38</a:t>
            </a:r>
            <a:r>
              <a:rPr lang="sr-Latn-RS" b="1" dirty="0"/>
              <a:t>.</a:t>
            </a:r>
            <a:r>
              <a:rPr lang="sr-Cyrl-RS" b="1" dirty="0"/>
              <a:t>3</a:t>
            </a:r>
            <a:r>
              <a:rPr lang="en-US" b="1" dirty="0"/>
              <a:t>60</a:t>
            </a:r>
            <a:r>
              <a:rPr lang="sr-Latn-RS" b="1" dirty="0"/>
              <a:t>.</a:t>
            </a:r>
            <a:r>
              <a:rPr lang="sr-Cyrl-RS" b="1" dirty="0"/>
              <a:t>1</a:t>
            </a:r>
            <a:r>
              <a:rPr lang="sr-Latn-RS" b="1" dirty="0"/>
              <a:t>00</a:t>
            </a:r>
            <a:r>
              <a:rPr lang="sr-Cyrl-RS" b="1" dirty="0"/>
              <a:t>,00 </a:t>
            </a:r>
            <a:r>
              <a:rPr lang="sr-Cyrl-RS" dirty="0"/>
              <a:t>динара, односно за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sr-Cyrl-RS" b="1" dirty="0"/>
              <a:t>6</a:t>
            </a:r>
            <a:r>
              <a:rPr lang="sr-Latn-RS" b="1" dirty="0"/>
              <a:t>,</a:t>
            </a:r>
            <a:r>
              <a:rPr lang="sr-Cyrl-RS" b="1" dirty="0"/>
              <a:t>23 %</a:t>
            </a:r>
            <a:r>
              <a:rPr lang="sr-Cyrl-RS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831980" y="5653053"/>
            <a:ext cx="6851650" cy="549275"/>
          </a:xfrm>
        </p:spPr>
        <p:txBody>
          <a:bodyPr>
            <a:noAutofit/>
          </a:bodyPr>
          <a:lstStyle/>
          <a:p>
            <a:r>
              <a:rPr lang="sr-Cyrl-RS" sz="2400" dirty="0"/>
              <a:t>Пројектовано је увећање </a:t>
            </a:r>
            <a:r>
              <a:rPr lang="sr-Cyrl-RS" sz="2400" b="1" dirty="0"/>
              <a:t>пренетих средстава </a:t>
            </a:r>
            <a:r>
              <a:rPr lang="sr-Cyrl-RS" sz="2400" dirty="0">
                <a:latin typeface="Calibri" panose="020F0502020204030204" pitchFamily="34" charset="0"/>
              </a:rPr>
              <a:t>за 32</a:t>
            </a:r>
            <a:r>
              <a:rPr lang="sr-Latn-RS" sz="2400" dirty="0">
                <a:latin typeface="Calibri" panose="020F0502020204030204" pitchFamily="34" charset="0"/>
              </a:rPr>
              <a:t>.</a:t>
            </a:r>
            <a:r>
              <a:rPr lang="sr-Cyrl-RS" sz="2400" dirty="0">
                <a:latin typeface="Calibri" panose="020F0502020204030204" pitchFamily="34" charset="0"/>
              </a:rPr>
              <a:t>514</a:t>
            </a:r>
            <a:r>
              <a:rPr lang="sr-Latn-RS" sz="2400" dirty="0">
                <a:latin typeface="Calibri" panose="020F0502020204030204" pitchFamily="34" charset="0"/>
              </a:rPr>
              <a:t>.</a:t>
            </a:r>
            <a:r>
              <a:rPr lang="sr-Cyrl-RS" sz="2400" dirty="0">
                <a:latin typeface="Calibri" panose="020F0502020204030204" pitchFamily="34" charset="0"/>
              </a:rPr>
              <a:t>6</a:t>
            </a:r>
            <a:r>
              <a:rPr lang="sr-Latn-RS" sz="2400" dirty="0">
                <a:latin typeface="Calibri" panose="020F0502020204030204" pitchFamily="34" charset="0"/>
              </a:rPr>
              <a:t>00</a:t>
            </a:r>
            <a:r>
              <a:rPr lang="sr-Cyrl-RS" sz="2400" dirty="0">
                <a:latin typeface="Calibri" panose="020F0502020204030204" pitchFamily="34" charset="0"/>
              </a:rPr>
              <a:t>.00 </a:t>
            </a:r>
            <a:r>
              <a:rPr lang="sr-Cyrl-RS" sz="2400" dirty="0"/>
              <a:t>динара.</a:t>
            </a:r>
            <a:endParaRPr lang="en-US" sz="2400" dirty="0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733675"/>
            <a:ext cx="6851650" cy="2279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just">
              <a:buFont typeface="Arial" panose="020B0604020202020204" pitchFamily="34" charset="0"/>
              <a:buChar char="•"/>
            </a:pPr>
            <a:r>
              <a:rPr lang="sr-Cyrl-RS" sz="2400" dirty="0"/>
              <a:t>Пројектовано је смањење </a:t>
            </a:r>
            <a:r>
              <a:rPr lang="sr-Cyrl-RS" sz="2400" b="1" dirty="0"/>
              <a:t>трансфера</a:t>
            </a:r>
            <a:r>
              <a:rPr lang="sr-Cyrl-RS" sz="2400" dirty="0"/>
              <a:t> за 48</a:t>
            </a:r>
            <a:r>
              <a:rPr lang="sr-Latn-RS" sz="2400" dirty="0"/>
              <a:t>.</a:t>
            </a:r>
            <a:r>
              <a:rPr lang="sr-Cyrl-RS" sz="2400" dirty="0"/>
              <a:t>214</a:t>
            </a:r>
            <a:r>
              <a:rPr lang="sr-Latn-RS" sz="2400" dirty="0"/>
              <a:t>.</a:t>
            </a:r>
            <a:r>
              <a:rPr lang="sr-Cyrl-RS" sz="2400" dirty="0"/>
              <a:t>5</a:t>
            </a:r>
            <a:r>
              <a:rPr lang="sr-Latn-RS" sz="2400" dirty="0"/>
              <a:t>00</a:t>
            </a:r>
            <a:r>
              <a:rPr lang="sr-Cyrl-RS" sz="2400" dirty="0"/>
              <a:t>,00 динара.</a:t>
            </a:r>
            <a:endParaRPr lang="en-US" sz="2400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sr-Cyrl-RS" sz="2400" dirty="0"/>
              <a:t>Смањење </a:t>
            </a:r>
            <a:r>
              <a:rPr lang="sr-Cyrl-RS" sz="2400" b="1" dirty="0"/>
              <a:t>прихода од пореза </a:t>
            </a:r>
            <a:r>
              <a:rPr lang="sr-Cyrl-RS" sz="2400" dirty="0"/>
              <a:t>за 16.9</a:t>
            </a:r>
            <a:r>
              <a:rPr lang="en-US" sz="2400" dirty="0"/>
              <a:t>8</a:t>
            </a:r>
            <a:r>
              <a:rPr lang="sr-Cyrl-RS" sz="2400" dirty="0"/>
              <a:t>1.16</a:t>
            </a:r>
            <a:r>
              <a:rPr lang="sr-Latn-RS" sz="2400" dirty="0"/>
              <a:t>0</a:t>
            </a:r>
            <a:r>
              <a:rPr lang="sr-Cyrl-RS" sz="2400" dirty="0"/>
              <a:t>,00 динара.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sr-Cyrl-RS" sz="2400" dirty="0"/>
              <a:t>Пројектовано је смањењ </a:t>
            </a:r>
            <a:r>
              <a:rPr lang="sr-Cyrl-RS" sz="2400" b="1" dirty="0"/>
              <a:t>примања од задуживања </a:t>
            </a:r>
            <a:r>
              <a:rPr lang="sr-Cyrl-RS" sz="2400" dirty="0"/>
              <a:t>за 4.232.000 динара</a:t>
            </a:r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2965450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5387941"/>
            <a:ext cx="485775" cy="814387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987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065762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sr-Cyrl-RS" sz="1600" dirty="0"/>
              <a:t>	Буџет мора бити у равнотежи, што значи да расходи морају одговарати приходима. Укупни планирани расходи и издаци за 2025. годину у Нацрту одлуке о буџету 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</a:t>
            </a:r>
            <a:r>
              <a:rPr lang="sr-Cyrl-RS" sz="16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ИЗДАЦИ</a:t>
            </a:r>
            <a:r>
              <a:rPr lang="sr-Cyrl-RS" sz="16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/>
              <a:t>e</a:t>
            </a:r>
            <a:r>
              <a:rPr lang="sr-Cyrl-RS" sz="16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И ИЗДАЦИ </a:t>
            </a:r>
            <a:r>
              <a:rPr lang="sr-Cyrl-RS" sz="1600" dirty="0"/>
              <a:t>морају се исказивати на законом прописан начин, односно морају се исказивати: по </a:t>
            </a:r>
            <a:r>
              <a:rPr lang="sr-Cyrl-RS" sz="1600" i="1" dirty="0"/>
              <a:t>програмима</a:t>
            </a:r>
            <a:r>
              <a:rPr lang="sr-Cyrl-RS" sz="16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600" i="1" dirty="0"/>
              <a:t>основној намени </a:t>
            </a:r>
            <a:r>
              <a:rPr lang="sr-Cyrl-RS" sz="1600" dirty="0"/>
              <a:t>која показује за коју врсту трошка се средства издвајају; по </a:t>
            </a:r>
            <a:r>
              <a:rPr lang="sr-Cyrl-RS" sz="1600" i="1" dirty="0"/>
              <a:t>функцији</a:t>
            </a:r>
            <a:r>
              <a:rPr lang="sr-Cyrl-RS" sz="1600" dirty="0"/>
              <a:t> која показује функционалну намену за одређену област и по </a:t>
            </a:r>
            <a:r>
              <a:rPr lang="sr-Cyrl-RS" sz="1600" i="1" dirty="0"/>
              <a:t>корисницима буџета </a:t>
            </a:r>
            <a:r>
              <a:rPr lang="sr-Cyrl-RS" sz="16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204864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/>
              <a:t>577.2</a:t>
            </a:r>
            <a:r>
              <a:rPr lang="en-US" b="1" dirty="0"/>
              <a:t>88</a:t>
            </a:r>
            <a:r>
              <a:rPr lang="sr-Cyrl-RS" b="1" dirty="0"/>
              <a:t>.6</a:t>
            </a:r>
            <a:r>
              <a:rPr lang="sr-Latn-RS" b="1" dirty="0"/>
              <a:t>00</a:t>
            </a:r>
            <a:r>
              <a:rPr lang="sr-Cyrl-RS" b="1" dirty="0"/>
              <a:t>,00 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64295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пројектованих расхода и издатака буџета за 2025. 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150158"/>
              </p:ext>
            </p:extLst>
          </p:nvPr>
        </p:nvGraphicFramePr>
        <p:xfrm>
          <a:off x="451766" y="1196752"/>
          <a:ext cx="8229600" cy="51595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пројектованих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2025. годину</a:t>
            </a:r>
            <a:endParaRPr lang="en-US" sz="3200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246723"/>
              </p:ext>
            </p:extLst>
          </p:nvPr>
        </p:nvGraphicFramePr>
        <p:xfrm>
          <a:off x="1043608" y="1883519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542258"/>
              </p:ext>
            </p:extLst>
          </p:nvPr>
        </p:nvGraphicFramePr>
        <p:xfrm>
          <a:off x="1187624" y="1916832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1362422"/>
              </p:ext>
            </p:extLst>
          </p:nvPr>
        </p:nvGraphicFramePr>
        <p:xfrm>
          <a:off x="1481137" y="1484947"/>
          <a:ext cx="6181725" cy="3888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88675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>
            <a:normAutofit fontScale="90000"/>
          </a:bodyPr>
          <a:lstStyle/>
          <a:p>
            <a:r>
              <a:rPr lang="sr-Cyrl-RS" sz="2800" dirty="0">
                <a:solidFill>
                  <a:prstClr val="black"/>
                </a:solidFill>
              </a:rPr>
              <a:t>Које промене у буџету се очекују у односу на  2024 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 fontScale="92500"/>
          </a:bodyPr>
          <a:lstStyle/>
          <a:p>
            <a:pPr marL="28575" indent="0" algn="just">
              <a:buNone/>
            </a:pPr>
            <a:r>
              <a:rPr lang="sr-Cyrl-RS" sz="2000" dirty="0"/>
              <a:t>Пројектовано је да ће укупни планирани трошкови (расходи и издаци) наше општине за 2025</a:t>
            </a:r>
            <a:r>
              <a:rPr lang="sr-Cyrl-RS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r>
              <a:rPr lang="sr-Cyrl-RS" sz="2000" dirty="0"/>
              <a:t> годину бити </a:t>
            </a:r>
            <a:r>
              <a:rPr lang="sr-Cyrl-RS" sz="2000" b="1" dirty="0"/>
              <a:t>смањени</a:t>
            </a:r>
            <a:r>
              <a:rPr lang="sr-Cyrl-RS" sz="2000" dirty="0"/>
              <a:t> у односу на последњу измену Одлуке о буџету за 2024</a:t>
            </a:r>
            <a:r>
              <a:rPr lang="sr-Cyrl-RS" sz="2000" dirty="0">
                <a:solidFill>
                  <a:schemeClr val="accent3">
                    <a:lumMod val="75000"/>
                  </a:schemeClr>
                </a:solidFill>
              </a:rPr>
              <a:t>.</a:t>
            </a:r>
            <a:r>
              <a:rPr lang="sr-Cyrl-RS" sz="2000" dirty="0"/>
              <a:t> годину за </a:t>
            </a:r>
            <a:r>
              <a:rPr lang="sr-Cyrl-RS" sz="2000" b="1" dirty="0"/>
              <a:t>38.3</a:t>
            </a:r>
            <a:r>
              <a:rPr lang="en-US" sz="2000" b="1" dirty="0"/>
              <a:t>60</a:t>
            </a:r>
            <a:r>
              <a:rPr lang="sr-Cyrl-RS" sz="2000" b="1" dirty="0"/>
              <a:t>.100,00</a:t>
            </a:r>
            <a:r>
              <a:rPr lang="sr-Cyrl-RS" sz="2000" dirty="0"/>
              <a:t> динара, односно за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sr-Cyrl-RS" sz="2000" b="1" dirty="0"/>
              <a:t>6,23%</a:t>
            </a:r>
            <a:r>
              <a:rPr lang="sr-Cyrl-RS" sz="2000" dirty="0"/>
              <a:t>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7400" y="2552699"/>
            <a:ext cx="6845970" cy="977900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sr-Cyrl-R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Пројектовано је смањење </a:t>
            </a:r>
            <a:r>
              <a:rPr lang="sr-Cyrl-R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капиталних издатака  </a:t>
            </a:r>
            <a:r>
              <a:rPr lang="sr-Cyrl-R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sr-Cyrl-R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sr-Cyrl-R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313</a:t>
            </a:r>
            <a:r>
              <a:rPr lang="sr-Cyrl-R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sr-Cyrl-R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00,00 динара</a:t>
            </a:r>
          </a:p>
          <a:p>
            <a:pPr>
              <a:defRPr/>
            </a:pPr>
            <a:r>
              <a:rPr lang="sr-Cyrl-R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Пројектовано је смањење расхода за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коришћење роба и услуга </a:t>
            </a:r>
            <a:r>
              <a:rPr lang="sr-Cyrl-R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sr-Cyrl-R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.8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sr-Cyrl-R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.390,00 динара</a:t>
            </a:r>
            <a:endParaRPr lang="sr-Latn-R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53" y="3933056"/>
            <a:ext cx="6851650" cy="223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Пројектовано је повећање </a:t>
            </a:r>
            <a:r>
              <a:rPr lang="sr-Cyrl-RS" sz="1600" b="1" dirty="0">
                <a:latin typeface="Arial" panose="020B0604020202020204" pitchFamily="34" charset="0"/>
                <a:cs typeface="Arial" panose="020B0604020202020204" pitchFamily="34" charset="0"/>
              </a:rPr>
              <a:t>накнаде за социјалну заштиту из буџета</a:t>
            </a: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 за 14.456.000,00 динара;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Пројектовано је повећање </a:t>
            </a:r>
            <a:r>
              <a:rPr lang="sr-Cyrl-RS" sz="1600" b="1" dirty="0">
                <a:latin typeface="Arial" panose="020B0604020202020204" pitchFamily="34" charset="0"/>
                <a:cs typeface="Arial" panose="020B0604020202020204" pitchFamily="34" charset="0"/>
              </a:rPr>
              <a:t>расхода за отплату главнице и камата </a:t>
            </a: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за 5.400.000,00 динара</a:t>
            </a:r>
            <a:r>
              <a:rPr lang="sr-Cyrl-RS" sz="16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Пројектовано је повећање </a:t>
            </a:r>
            <a:r>
              <a:rPr lang="sr-Cyrl-RS" sz="1600" b="1" dirty="0">
                <a:latin typeface="Arial" panose="020B0604020202020204" pitchFamily="34" charset="0"/>
                <a:cs typeface="Arial" panose="020B0604020202020204" pitchFamily="34" charset="0"/>
              </a:rPr>
              <a:t>расхода за запослене </a:t>
            </a:r>
            <a:r>
              <a:rPr lang="sr-Cyrl-RS" sz="1600" dirty="0">
                <a:latin typeface="Arial" panose="020B0604020202020204" pitchFamily="34" charset="0"/>
                <a:cs typeface="Arial" panose="020B0604020202020204" pitchFamily="34" charset="0"/>
              </a:rPr>
              <a:t>за 3.373.790,00 динара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ct val="20000"/>
              </a:spcBef>
            </a:pPr>
            <a:endParaRPr lang="sr-Cyrl-R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sr-Latn-R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08" y="2379092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625975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60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Планирани 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768377"/>
              </p:ext>
            </p:extLst>
          </p:nvPr>
        </p:nvGraphicFramePr>
        <p:xfrm>
          <a:off x="91846" y="980729"/>
          <a:ext cx="8960308" cy="573321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Нацрта Одлуке о буџету за 2025. 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1</a:t>
                      </a:r>
                      <a:r>
                        <a:rPr lang="en-US" sz="1200" dirty="0"/>
                        <a:t>7</a:t>
                      </a:r>
                      <a:r>
                        <a:rPr lang="sr-Cyrl-RS" sz="1200" dirty="0"/>
                        <a:t>.154.000,00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/>
                        <a:t>2</a:t>
                      </a:r>
                      <a:r>
                        <a:rPr lang="sr-Cyrl-RS" sz="1000" dirty="0"/>
                        <a:t>,</a:t>
                      </a:r>
                      <a:r>
                        <a:rPr lang="en-US" sz="1000" dirty="0"/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4</a:t>
                      </a:r>
                      <a:r>
                        <a:rPr lang="en-US" sz="1200" dirty="0"/>
                        <a:t>5</a:t>
                      </a:r>
                      <a:r>
                        <a:rPr lang="sr-Cyrl-RS" sz="1200" dirty="0"/>
                        <a:t>.</a:t>
                      </a:r>
                      <a:r>
                        <a:rPr lang="en-US" sz="1200" dirty="0"/>
                        <a:t>358</a:t>
                      </a:r>
                      <a:r>
                        <a:rPr lang="sr-Cyrl-RS" sz="1200" dirty="0"/>
                        <a:t>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/>
                        <a:t>7</a:t>
                      </a:r>
                      <a:r>
                        <a:rPr lang="sr-Cyrl-RS" sz="1000" dirty="0"/>
                        <a:t>,</a:t>
                      </a:r>
                      <a:r>
                        <a:rPr lang="en-US" sz="1000" dirty="0"/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1.590.000,00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/>
                        <a:t>0,28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12.10</a:t>
                      </a:r>
                      <a:r>
                        <a:rPr lang="en-US" sz="1200" dirty="0"/>
                        <a:t>1</a:t>
                      </a:r>
                      <a:r>
                        <a:rPr lang="sr-Cyrl-RS" sz="1200" dirty="0"/>
                        <a:t>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/>
                        <a:t>2,10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8.250.000,00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/>
                        <a:t>1,43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6.990.000,00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/>
                        <a:t>1,21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1</a:t>
                      </a:r>
                      <a:r>
                        <a:rPr lang="en-US" sz="1200" dirty="0"/>
                        <a:t>9</a:t>
                      </a:r>
                      <a:r>
                        <a:rPr lang="sr-Cyrl-RS" sz="1200" dirty="0"/>
                        <a:t>.</a:t>
                      </a:r>
                      <a:r>
                        <a:rPr lang="en-US" sz="1200" dirty="0"/>
                        <a:t>083</a:t>
                      </a:r>
                      <a:r>
                        <a:rPr lang="sr-Cyrl-RS" sz="1200" dirty="0"/>
                        <a:t>.600,00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/>
                        <a:t>3</a:t>
                      </a:r>
                      <a:r>
                        <a:rPr lang="sr-Cyrl-RS" sz="1000" dirty="0"/>
                        <a:t>,</a:t>
                      </a:r>
                      <a:r>
                        <a:rPr lang="en-US" sz="1000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115.300.000,00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/>
                        <a:t>19,97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53.250.000,00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/>
                        <a:t>9,22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16.500.000,00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/>
                        <a:t>2,86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42.000.000,00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/>
                        <a:t>7,28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5.760.000,00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/>
                        <a:t>1,00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1</a:t>
                      </a:r>
                      <a:r>
                        <a:rPr lang="en-US" sz="1200" dirty="0"/>
                        <a:t>2</a:t>
                      </a:r>
                      <a:r>
                        <a:rPr lang="sr-Cyrl-RS" sz="1200" dirty="0"/>
                        <a:t>.</a:t>
                      </a:r>
                      <a:r>
                        <a:rPr lang="en-US" sz="1200" dirty="0"/>
                        <a:t>4</a:t>
                      </a:r>
                      <a:r>
                        <a:rPr lang="sr-Cyrl-RS" sz="1200" dirty="0"/>
                        <a:t>60.000,00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/>
                        <a:t>2,</a:t>
                      </a:r>
                      <a:r>
                        <a:rPr lang="en-US" sz="100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19.430.000,00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/>
                        <a:t>3,37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14</a:t>
                      </a:r>
                      <a:r>
                        <a:rPr lang="en-US" sz="1200" dirty="0"/>
                        <a:t>2</a:t>
                      </a:r>
                      <a:r>
                        <a:rPr lang="sr-Cyrl-RS" sz="1200" dirty="0"/>
                        <a:t>.</a:t>
                      </a:r>
                      <a:r>
                        <a:rPr lang="en-US" sz="1200" dirty="0"/>
                        <a:t>5</a:t>
                      </a:r>
                      <a:r>
                        <a:rPr lang="sr-Cyrl-RS" sz="1200" dirty="0"/>
                        <a:t>80.000,00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/>
                        <a:t>24,7</a:t>
                      </a:r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20.187.000,00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/>
                        <a:t>3,50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/>
                        <a:t>39.2</a:t>
                      </a:r>
                      <a:r>
                        <a:rPr lang="en-US" sz="1200" dirty="0"/>
                        <a:t>9</a:t>
                      </a:r>
                      <a:r>
                        <a:rPr lang="sr-Cyrl-RS" sz="1200" dirty="0"/>
                        <a:t>5.000,00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/>
                        <a:t>6,81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577.288.600</a:t>
                      </a:r>
                      <a:r>
                        <a:rPr lang="sr-Cyrl-RS" dirty="0"/>
                        <a:t>,00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 algn="just"/>
                      <a:r>
                        <a:rPr lang="sr-Cyrl-RS" dirty="0"/>
                        <a:t>100,00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sr-Cyrl-RS" sz="3100" b="1" dirty="0"/>
              <a:t>Структура планираних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4163212"/>
              </p:ext>
            </p:extLst>
          </p:nvPr>
        </p:nvGraphicFramePr>
        <p:xfrm>
          <a:off x="827585" y="1484784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7130861"/>
              </p:ext>
            </p:extLst>
          </p:nvPr>
        </p:nvGraphicFramePr>
        <p:xfrm>
          <a:off x="971600" y="1667347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67EA4FA-4D59-480A-942F-8112EB0273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70704"/>
              </p:ext>
            </p:extLst>
          </p:nvPr>
        </p:nvGraphicFramePr>
        <p:xfrm>
          <a:off x="1076325" y="1123950"/>
          <a:ext cx="6991350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45339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000" b="1" dirty="0"/>
              <a:t>Планирани 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4356488"/>
              </p:ext>
            </p:extLst>
          </p:nvPr>
        </p:nvGraphicFramePr>
        <p:xfrm>
          <a:off x="683569" y="1417633"/>
          <a:ext cx="7272807" cy="2978233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01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5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7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Нацрта Одлуке о буџету за 202</a:t>
                      </a:r>
                      <a:r>
                        <a:rPr lang="en-US" sz="1200" dirty="0"/>
                        <a:t>5</a:t>
                      </a:r>
                      <a:r>
                        <a:rPr lang="sr-Cyrl-RS" sz="1200" dirty="0"/>
                        <a:t> 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5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sr-Cyrl-RS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9.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263</a:t>
                      </a: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1,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60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3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Председник општине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524</a:t>
                      </a: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1,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5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Општинско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веће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1.400.000,00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0,2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5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000" dirty="0">
                          <a:effectLst/>
                          <a:latin typeface="+mn-lt"/>
                          <a:ea typeface="+mn-ea"/>
                        </a:rPr>
                        <a:t>4.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385.200.600,00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66,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73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5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+mn-ea"/>
                        </a:rPr>
                        <a:t>Градска</a:t>
                      </a:r>
                      <a:r>
                        <a:rPr lang="sr-Cyrl-RS" sz="1500" baseline="0" dirty="0">
                          <a:effectLst/>
                          <a:latin typeface="+mn-lt"/>
                          <a:ea typeface="+mn-ea"/>
                        </a:rPr>
                        <a:t> библиотека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00.000,00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1,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73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5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Предшколска</a:t>
                      </a:r>
                      <a:r>
                        <a:rPr lang="sr-Cyrl-RS" sz="1500" baseline="0" dirty="0">
                          <a:effectLst/>
                        </a:rPr>
                        <a:t> установа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00.000,00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9,97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3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Туристичка отганизација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12.101</a:t>
                      </a: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2,10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5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Месне 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34</a:t>
                      </a: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00.000,00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5,98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7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577</a:t>
                      </a: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277</a:t>
                      </a: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Times New Roman"/>
                          <a:ea typeface="Times New Roman"/>
                        </a:rPr>
                        <a:t>100,00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07943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000" b="1" dirty="0">
                <a:latin typeface="+mj-lt"/>
                <a:ea typeface="+mj-ea"/>
                <a:cs typeface="+mj-cs"/>
              </a:rPr>
              <a:t>Увод у јавну расправу о Нацрту Одлуке о буџету општине Љиг за 202</a:t>
            </a:r>
            <a:r>
              <a:rPr lang="en-US" sz="3000" b="1" dirty="0">
                <a:latin typeface="+mj-lt"/>
                <a:ea typeface="+mj-ea"/>
                <a:cs typeface="+mj-cs"/>
              </a:rPr>
              <a:t>5</a:t>
            </a:r>
            <a:r>
              <a:rPr lang="sr-Cyrl-RS" sz="3000" b="1" dirty="0">
                <a:latin typeface="+mj-lt"/>
                <a:ea typeface="+mj-ea"/>
                <a:cs typeface="+mj-cs"/>
              </a:rPr>
              <a:t>. годину</a:t>
            </a:r>
          </a:p>
          <a:p>
            <a:pPr algn="just"/>
            <a:endParaRPr lang="sr-Cyrl-RS" dirty="0"/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Сврха ове презентације је да на што једноставнији и разумљивији начин објасни на који начин локална самоуправа планира да користи јавне ресурсе како би се извршиле обавезе и задовољиле потребе грађана. </a:t>
            </a:r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Намера нам је да Вам дамо сажет и јасан приказ Нацрта одлуке о буџету општине Љиг за 202</a:t>
            </a:r>
            <a:r>
              <a:rPr lang="en-US" dirty="0"/>
              <a:t>5</a:t>
            </a:r>
            <a:r>
              <a:rPr lang="sr-Cyrl-RS" dirty="0"/>
              <a:t>. 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Желимо да чујемо ваше мишљење о Нацрту одлуке о буџету општине Љиг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sr-Cyrl-RS" dirty="0"/>
              <a:t>за 202</a:t>
            </a:r>
            <a:r>
              <a:rPr lang="en-US" dirty="0"/>
              <a:t>5</a:t>
            </a:r>
            <a:r>
              <a:rPr lang="sr-Cyrl-RS" dirty="0"/>
              <a:t>. годину и сугестије за унапређење. </a:t>
            </a:r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Настојимо да кроз овај </a:t>
            </a:r>
            <a:r>
              <a:rPr lang="ru-RU" dirty="0"/>
              <a:t>транспарентан приступ унапредимо Ваше разумевање и интересовање за локалне финансије, а у перспективи очекујемо и унапређење заједничке сарадње у постављању циљева, дефинисању приоритета и планирању развоја наше општине. 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872947"/>
              </p:ext>
            </p:extLst>
          </p:nvPr>
        </p:nvGraphicFramePr>
        <p:xfrm>
          <a:off x="899592" y="1340769"/>
          <a:ext cx="7560841" cy="2857313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</a:t>
                      </a:r>
                      <a:r>
                        <a:rPr lang="sr-Cyrl-RS" sz="1500" dirty="0">
                          <a:effectLst/>
                        </a:rPr>
                        <a:t>2</a:t>
                      </a:r>
                      <a:r>
                        <a:rPr lang="en-US" sz="1500" dirty="0">
                          <a:effectLst/>
                        </a:rPr>
                        <a:t>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</a:t>
                      </a:r>
                      <a:r>
                        <a:rPr lang="sr-Cyrl-RS" sz="1500" dirty="0">
                          <a:effectLst/>
                        </a:rPr>
                        <a:t>2</a:t>
                      </a:r>
                      <a:r>
                        <a:rPr lang="en-US" sz="1500" dirty="0">
                          <a:effectLst/>
                        </a:rPr>
                        <a:t>5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</a:t>
                      </a:r>
                      <a:r>
                        <a:rPr lang="sr-Cyrl-RS" sz="1500" dirty="0">
                          <a:effectLst/>
                        </a:rPr>
                        <a:t>2</a:t>
                      </a:r>
                      <a:r>
                        <a:rPr lang="en-US" sz="1500" dirty="0">
                          <a:effectLst/>
                        </a:rPr>
                        <a:t>6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ИЗГРАДЊА УЛИЦЕ НОВА 5а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590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.000,00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1.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590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.000,00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ДОМА КУЛТУРЕ ЉИГ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271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.000,00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820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.000,00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РЕЦИКЛАЖНО ДВОРИШТЕ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70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0.000,00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69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0.000,00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НАБАВКА И УГРАДЊА ОПРЕМЕ ЗА ВИДЕО НАДЗОР У ЉИГУ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23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83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1.000,00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46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R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ТРОТОАРА У НАСЕЉЕНОМ МЕСТУ ЉИГ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232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ЕНЕРГЕТСКА ЕФИКАСНОСТ ФИСКУЛТУРНЕ САЛЕ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25.075.000,00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36.455.000,00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планирани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686"/>
          </a:xfrm>
        </p:spPr>
        <p:txBody>
          <a:bodyPr>
            <a:normAutofit/>
          </a:bodyPr>
          <a:lstStyle/>
          <a:p>
            <a:r>
              <a:rPr lang="sr-Cyrl-RS" sz="2800" dirty="0"/>
              <a:t>Најважнији планирани пројекти</a:t>
            </a:r>
            <a:r>
              <a:rPr lang="sr-Latn-RS" sz="2800" dirty="0"/>
              <a:t> </a:t>
            </a:r>
            <a:r>
              <a:rPr lang="sr-Cyrl-RS" sz="2800" dirty="0"/>
              <a:t>од интереса за локалну заједницу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:a16="http://schemas.microsoft.com/office/drawing/2014/main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326977"/>
              </p:ext>
            </p:extLst>
          </p:nvPr>
        </p:nvGraphicFramePr>
        <p:xfrm>
          <a:off x="539552" y="1340768"/>
          <a:ext cx="7668851" cy="1117889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2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01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8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</a:t>
                      </a:r>
                      <a:r>
                        <a:rPr lang="sr-Cyrl-RS" sz="1500" dirty="0">
                          <a:effectLst/>
                        </a:rPr>
                        <a:t>24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</a:t>
                      </a:r>
                      <a:r>
                        <a:rPr lang="sr-Cyrl-RS" sz="1500" dirty="0">
                          <a:effectLst/>
                        </a:rPr>
                        <a:t>25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</a:t>
                      </a:r>
                      <a:r>
                        <a:rPr lang="sr-Cyrl-RS" sz="1500" dirty="0">
                          <a:effectLst/>
                        </a:rPr>
                        <a:t>26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СРЕДСТВА ЗА БЕЗБЕДНОСТ САОБРАЋАЈА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7.000.000,00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3.373.600,00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94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0039E-BC42-4751-BF68-78258FF7B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sr-Cyrl-RS" sz="3200" dirty="0"/>
              <a:t>Ка равноправнијој општини - Родно одговорно буџетирање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BA4C4-5591-43AC-9E39-1CBE7329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rmAutofit fontScale="62500" lnSpcReduction="20000"/>
          </a:bodyPr>
          <a:lstStyle/>
          <a:p>
            <a:pPr algn="just"/>
            <a:endParaRPr lang="sr-Cyrl-RS" dirty="0"/>
          </a:p>
          <a:p>
            <a:pPr algn="just"/>
            <a:r>
              <a:rPr lang="sr-Cyrl-RS" sz="3300" dirty="0"/>
              <a:t>У</a:t>
            </a:r>
            <a:r>
              <a:rPr lang="en-US" sz="3300" dirty="0" err="1"/>
              <a:t>вођење</a:t>
            </a:r>
            <a:r>
              <a:rPr lang="en-US" sz="3300" dirty="0"/>
              <a:t> </a:t>
            </a:r>
            <a:r>
              <a:rPr lang="en-US" sz="3300" dirty="0" err="1"/>
              <a:t>принципа</a:t>
            </a:r>
            <a:r>
              <a:rPr lang="en-US" sz="3300" dirty="0"/>
              <a:t> </a:t>
            </a:r>
            <a:r>
              <a:rPr lang="en-US" sz="3300" dirty="0" err="1"/>
              <a:t>родне</a:t>
            </a:r>
            <a:r>
              <a:rPr lang="en-US" sz="3300" dirty="0"/>
              <a:t> </a:t>
            </a:r>
            <a:r>
              <a:rPr lang="en-US" sz="3300" dirty="0" err="1"/>
              <a:t>равноправности</a:t>
            </a:r>
            <a:r>
              <a:rPr lang="en-US" sz="3300" dirty="0"/>
              <a:t> у </a:t>
            </a:r>
            <a:r>
              <a:rPr lang="en-US" sz="3300" dirty="0" err="1"/>
              <a:t>буџетски</a:t>
            </a:r>
            <a:r>
              <a:rPr lang="en-US" sz="3300" dirty="0"/>
              <a:t> </a:t>
            </a:r>
            <a:r>
              <a:rPr lang="en-US" sz="3300" dirty="0" err="1"/>
              <a:t>процес</a:t>
            </a:r>
            <a:r>
              <a:rPr lang="sr-Cyrl-RS" sz="3300" dirty="0"/>
              <a:t> </a:t>
            </a:r>
            <a:r>
              <a:rPr lang="en-US" sz="3300" dirty="0" err="1"/>
              <a:t>доприноси</a:t>
            </a:r>
            <a:r>
              <a:rPr lang="en-US" sz="3300" dirty="0"/>
              <a:t> </a:t>
            </a:r>
            <a:r>
              <a:rPr lang="en-US" sz="3300" dirty="0" err="1"/>
              <a:t>побољшању</a:t>
            </a:r>
            <a:r>
              <a:rPr lang="en-US" sz="3300" dirty="0"/>
              <a:t> </a:t>
            </a:r>
            <a:r>
              <a:rPr lang="en-US" sz="3300" dirty="0" err="1"/>
              <a:t>ефективности</a:t>
            </a:r>
            <a:r>
              <a:rPr lang="en-US" sz="3300" dirty="0"/>
              <a:t> </a:t>
            </a:r>
            <a:r>
              <a:rPr lang="en-US" sz="3300" dirty="0" err="1"/>
              <a:t>буџета</a:t>
            </a:r>
            <a:r>
              <a:rPr lang="en-US" sz="3300" dirty="0"/>
              <a:t> и </a:t>
            </a:r>
            <a:r>
              <a:rPr lang="en-US" sz="3300" dirty="0" err="1"/>
              <a:t>омогућава</a:t>
            </a:r>
            <a:r>
              <a:rPr lang="en-US" sz="3300" dirty="0"/>
              <a:t> </a:t>
            </a:r>
            <a:r>
              <a:rPr lang="en-US" sz="3300" dirty="0" err="1"/>
              <a:t>бољи</a:t>
            </a:r>
            <a:r>
              <a:rPr lang="en-US" sz="3300" dirty="0"/>
              <a:t> </a:t>
            </a:r>
            <a:r>
              <a:rPr lang="en-US" sz="3300" dirty="0" err="1"/>
              <a:t>увид</a:t>
            </a:r>
            <a:r>
              <a:rPr lang="en-US" sz="3300" dirty="0"/>
              <a:t> у </a:t>
            </a:r>
            <a:r>
              <a:rPr lang="en-US" sz="3300" dirty="0" err="1"/>
              <a:t>користи</a:t>
            </a:r>
            <a:r>
              <a:rPr lang="en-US" sz="3300" dirty="0"/>
              <a:t> </a:t>
            </a:r>
            <a:r>
              <a:rPr lang="en-US" sz="3300" dirty="0" err="1"/>
              <a:t>које</a:t>
            </a:r>
            <a:r>
              <a:rPr lang="en-US" sz="3300" dirty="0"/>
              <a:t> </a:t>
            </a:r>
            <a:r>
              <a:rPr lang="en-US" sz="3300" dirty="0" err="1"/>
              <a:t>жене</a:t>
            </a:r>
            <a:r>
              <a:rPr lang="en-US" sz="3300" dirty="0"/>
              <a:t> и </a:t>
            </a:r>
            <a:r>
              <a:rPr lang="en-US" sz="3300" dirty="0" err="1"/>
              <a:t>мушкарци</a:t>
            </a:r>
            <a:r>
              <a:rPr lang="en-US" sz="3300" dirty="0"/>
              <a:t> </a:t>
            </a:r>
            <a:r>
              <a:rPr lang="en-US" sz="3300" dirty="0" err="1"/>
              <a:t>имају</a:t>
            </a:r>
            <a:r>
              <a:rPr lang="en-US" sz="3300" dirty="0"/>
              <a:t> </a:t>
            </a:r>
            <a:r>
              <a:rPr lang="en-US" sz="3300" dirty="0" err="1"/>
              <a:t>од</a:t>
            </a:r>
            <a:r>
              <a:rPr lang="en-US" sz="3300" dirty="0"/>
              <a:t> </a:t>
            </a:r>
            <a:r>
              <a:rPr lang="en-US" sz="3300" dirty="0" err="1"/>
              <a:t>буџетских</a:t>
            </a:r>
            <a:r>
              <a:rPr lang="en-US" sz="3300" dirty="0"/>
              <a:t> </a:t>
            </a:r>
            <a:r>
              <a:rPr lang="en-US" sz="3300" dirty="0" err="1"/>
              <a:t>средстава</a:t>
            </a:r>
            <a:r>
              <a:rPr lang="en-US" sz="3300" dirty="0"/>
              <a:t>.  </a:t>
            </a:r>
            <a:endParaRPr lang="sr-Cyrl-RS" sz="3300" dirty="0"/>
          </a:p>
          <a:p>
            <a:pPr algn="just"/>
            <a:endParaRPr lang="en-US" dirty="0"/>
          </a:p>
          <a:p>
            <a:pPr algn="just"/>
            <a:r>
              <a:rPr lang="sr-Cyrl-RS" dirty="0"/>
              <a:t>Наставили смо тренд из претходних година и проширујемо обухват уродњених информација у буџету - у складу са Законом смо у првом кварталу ове године усвојили План поступног увођења родно одговорног буџетирања за наредну 2024. годину.</a:t>
            </a:r>
          </a:p>
          <a:p>
            <a:pPr marL="0" indent="0" algn="just">
              <a:buNone/>
            </a:pPr>
            <a:endParaRPr lang="sr-Cyrl-RS" dirty="0"/>
          </a:p>
          <a:p>
            <a:pPr algn="just"/>
            <a:r>
              <a:rPr lang="sr-Cyrl-RS" sz="2900" dirty="0"/>
              <a:t>У складу са овим Планом - у Нацрту одлуке о буџету за 2025. годину применили смо родно осетљиве  циљеве и индикаторе у оквиру програма 4, 5, 7, 8, 9, 10, 11, 13, 14, 15 и 16 код буџетских корисника – ТО Љиг, ПУ „Каја“ , ОШ „Сава Керковић“, ОШ „Сестре  Павловић“, СШ „1300 КАПЛАРА“, Центар за социјални рад, Општинске управе, Градске библиотеке „Љиг“ и Спортског савеза Љиг и њихово остваривање ћемо пратити</a:t>
            </a:r>
          </a:p>
          <a:p>
            <a:pPr marL="0" indent="0" algn="just">
              <a:buNone/>
            </a:pPr>
            <a:endParaRPr lang="sr-Cyrl-R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321FE-8229-4243-A32C-46CB27CF0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FB0A07-249F-4345-993B-6AB4700608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02317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0039E-BC42-4751-BF68-78258FF7B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Учешће грађана у буџетском процесу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BA4C4-5591-43AC-9E39-1CBE7329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275" y="1772816"/>
            <a:ext cx="8229600" cy="4104455"/>
          </a:xfrm>
        </p:spPr>
        <p:txBody>
          <a:bodyPr>
            <a:normAutofit fontScale="70000" lnSpcReduction="20000"/>
          </a:bodyPr>
          <a:lstStyle/>
          <a:p>
            <a:r>
              <a:rPr lang="sr-Cyrl-RS" dirty="0"/>
              <a:t>Желимо да Вам се захвалимо што сте издвојили време за сагледавање ове презентације. Надамо се да је она олакшала Ваше разумевање планиране садржине буџета.</a:t>
            </a:r>
          </a:p>
          <a:p>
            <a:r>
              <a:rPr lang="sr-Cyrl-RS" dirty="0"/>
              <a:t>Нацрт Одлуке о буџету општине Љиг за 2025. годину можете преузети на следећем линку интернет странице општинске управе: </a:t>
            </a:r>
            <a:r>
              <a:rPr lang="en-US" dirty="0" err="1"/>
              <a:t>ljig.rs</a:t>
            </a:r>
            <a:endParaRPr lang="sr-Cyrl-RS" dirty="0"/>
          </a:p>
          <a:p>
            <a:r>
              <a:rPr lang="sr-Cyrl-RS" dirty="0"/>
              <a:t>Позивамо Вас да своје сугестије за унапређење Нацрта Одлуке о буџету предате на следећим локацијама у општини:</a:t>
            </a:r>
          </a:p>
          <a:p>
            <a:r>
              <a:rPr lang="sr-Cyrl-RS" dirty="0"/>
              <a:t>Општинска управа општине Љиг-Одељење за финансије, Карађорђева 7, 14240 Љиг или доставите на мејл адресу </a:t>
            </a:r>
            <a:r>
              <a:rPr lang="en-US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finansije@ljig.rs</a:t>
            </a:r>
            <a:r>
              <a:rPr lang="en-US" dirty="0"/>
              <a:t> </a:t>
            </a:r>
            <a:r>
              <a:rPr lang="sr-Cyrl-RS" dirty="0"/>
              <a:t>најкасније</a:t>
            </a:r>
            <a:r>
              <a:rPr lang="en-US" dirty="0"/>
              <a:t> </a:t>
            </a:r>
            <a:r>
              <a:rPr lang="sr-Cyrl-RS" dirty="0"/>
              <a:t>до</a:t>
            </a:r>
            <a:r>
              <a:rPr lang="en-US"/>
              <a:t> 09.12.202</a:t>
            </a:r>
            <a:r>
              <a:rPr lang="sr-Cyrl-RS" dirty="0"/>
              <a:t>5</a:t>
            </a:r>
            <a:r>
              <a:rPr lang="en-US" dirty="0"/>
              <a:t>. </a:t>
            </a:r>
            <a:r>
              <a:rPr lang="sr-Cyrl-RS" dirty="0"/>
              <a:t>године</a:t>
            </a:r>
          </a:p>
          <a:p>
            <a:r>
              <a:rPr lang="ru-RU" dirty="0"/>
              <a:t>Примедбе, предлози и сугестије се подносе у слободној форми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321FE-8229-4243-A32C-46CB27CF0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FB0A07-249F-4345-993B-6AB4700608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360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038600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endParaRPr lang="ru-RU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5"/>
            <a:ext cx="4038600" cy="463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Градска  библиотека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Предшколска установа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    - Туристички организациј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    </a:t>
            </a:r>
            <a:r>
              <a:rPr lang="sr-Latn-RS" altLang="en-US" sz="1600" dirty="0">
                <a:cs typeface="Calibri" panose="020F0502020204030204" pitchFamily="34" charset="0"/>
              </a:rPr>
              <a:t> </a:t>
            </a:r>
            <a:r>
              <a:rPr lang="ru-RU" altLang="en-US" sz="1600" dirty="0">
                <a:cs typeface="Calibri" panose="020F0502020204030204" pitchFamily="34" charset="0"/>
              </a:rPr>
              <a:t>- 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200" y="4329112"/>
            <a:ext cx="4038600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Здравствене институције (Дом здравља)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Социјалне институције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715070"/>
            <a:ext cx="849268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</a:t>
            </a:r>
            <a:r>
              <a:rPr lang="sr-Latn-RS" sz="1700" dirty="0"/>
              <a:t>o</a:t>
            </a:r>
            <a:r>
              <a:rPr lang="sr-Cyrl-RS" sz="1700" dirty="0"/>
              <a:t>пштине за буџетску, односно календарску годину.</a:t>
            </a:r>
          </a:p>
          <a:p>
            <a:pPr algn="just"/>
            <a:endParaRPr lang="en-US" sz="11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Приликом дефинисања овог, за општину Љиг</a:t>
            </a:r>
            <a:r>
              <a:rPr lang="sr-Latn-RS" sz="1700" dirty="0"/>
              <a:t> </a:t>
            </a:r>
            <a:r>
              <a:rPr lang="sr-Cyrl-RS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0475685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Грађани и њихова удружења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Јавна предузећа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93620059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600" dirty="0"/>
              <a:t>Укупни планирани </a:t>
            </a:r>
            <a:r>
              <a:rPr lang="sr-Cyrl-RS" sz="1600" b="1" dirty="0"/>
              <a:t>јавни приходи и примања </a:t>
            </a:r>
            <a:r>
              <a:rPr lang="sr-Cyrl-RS" sz="1600" dirty="0"/>
              <a:t>општине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Љиг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за 202</a:t>
            </a:r>
            <a:r>
              <a:rPr lang="en-US" sz="1600" dirty="0"/>
              <a:t>5</a:t>
            </a:r>
            <a:r>
              <a:rPr lang="sr-Cyrl-RS" sz="1600" dirty="0"/>
              <a:t>. 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600" dirty="0"/>
              <a:t>Нацртом Одлуке о буџету општине 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Љиг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 за 202</a:t>
            </a:r>
            <a:r>
              <a:rPr lang="en-US" sz="1600" dirty="0"/>
              <a:t>5</a:t>
            </a:r>
            <a:r>
              <a:rPr lang="sr-Cyrl-RS" sz="1600" dirty="0"/>
              <a:t>. годину планирана су средства из буџета општине у износу од</a:t>
            </a:r>
            <a:r>
              <a:rPr lang="en-GB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528</a:t>
            </a:r>
            <a:r>
              <a:rPr lang="sr-Latn-RS" sz="1600" dirty="0"/>
              <a:t>.</a:t>
            </a:r>
            <a:r>
              <a:rPr lang="sr-Cyrl-RS" sz="1600" dirty="0"/>
              <a:t>085</a:t>
            </a:r>
            <a:r>
              <a:rPr lang="sr-Latn-RS" sz="1600" dirty="0"/>
              <a:t>.</a:t>
            </a:r>
            <a:r>
              <a:rPr lang="en-US" sz="1600" dirty="0"/>
              <a:t>0</a:t>
            </a:r>
            <a:r>
              <a:rPr lang="sr-Latn-RS" sz="1600" dirty="0"/>
              <a:t>00</a:t>
            </a:r>
            <a:r>
              <a:rPr lang="sr-Cyrl-RS" sz="1600" dirty="0"/>
              <a:t>,00 динара</a:t>
            </a:r>
            <a:r>
              <a:rPr lang="sr-Latn-RS" sz="1600" dirty="0"/>
              <a:t>, </a:t>
            </a:r>
            <a:r>
              <a:rPr lang="sr-Cyrl-RS" sz="1600" dirty="0"/>
              <a:t>пренета средства из ранијих година у износу од</a:t>
            </a:r>
            <a:r>
              <a:rPr lang="en-US" sz="1600" dirty="0"/>
              <a:t> </a:t>
            </a:r>
            <a:r>
              <a:rPr lang="sr-Cyrl-RS" sz="1600" dirty="0"/>
              <a:t>40</a:t>
            </a:r>
            <a:r>
              <a:rPr lang="en-US" sz="1600" dirty="0"/>
              <a:t>.</a:t>
            </a:r>
            <a:r>
              <a:rPr lang="sr-Cyrl-RS" sz="1600" dirty="0"/>
              <a:t>072.600,00 динара и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средства из осталих извора 9.12</a:t>
            </a:r>
            <a:r>
              <a:rPr lang="en-US" sz="1600" dirty="0"/>
              <a:t>0</a:t>
            </a:r>
            <a:r>
              <a:rPr lang="sr-Cyrl-RS" sz="1600" dirty="0"/>
              <a:t>.000,00</a:t>
            </a:r>
            <a:r>
              <a:rPr lang="sr-Cyrl-RS" sz="1600" dirty="0">
                <a:solidFill>
                  <a:srgbClr val="FF0000"/>
                </a:solidFill>
              </a:rPr>
              <a:t> </a:t>
            </a:r>
            <a:r>
              <a:rPr lang="sr-Cyrl-RS" sz="16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0492731"/>
              </p:ext>
            </p:extLst>
          </p:nvPr>
        </p:nvGraphicFramePr>
        <p:xfrm>
          <a:off x="571472" y="4365104"/>
          <a:ext cx="8032976" cy="1839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b="1" dirty="0"/>
              <a:t>5</a:t>
            </a:r>
            <a:r>
              <a:rPr lang="en-US" sz="4400" b="1" dirty="0"/>
              <a:t>77</a:t>
            </a:r>
            <a:r>
              <a:rPr lang="en-GB" sz="4400" b="1" dirty="0"/>
              <a:t> 288</a:t>
            </a:r>
            <a:r>
              <a:rPr lang="sr-Cyrl-RS" sz="4400" b="1" dirty="0"/>
              <a:t> </a:t>
            </a:r>
            <a:r>
              <a:rPr lang="en-US" sz="4400" b="1" dirty="0"/>
              <a:t>6</a:t>
            </a:r>
            <a:r>
              <a:rPr lang="sr-Cyrl-RS" sz="4400" b="1" dirty="0"/>
              <a:t>00</a:t>
            </a:r>
            <a:r>
              <a:rPr lang="sr-Cyrl-RS" sz="3600" b="1" dirty="0"/>
              <a:t> 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892560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202</a:t>
            </a:r>
            <a:r>
              <a:rPr lang="en-US" sz="3000" b="1" dirty="0"/>
              <a:t>5</a:t>
            </a:r>
            <a:r>
              <a:rPr lang="sr-Cyrl-RS" sz="3000" b="1" dirty="0"/>
              <a:t>. 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62369544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Props1.xml><?xml version="1.0" encoding="utf-8"?>
<ds:datastoreItem xmlns:ds="http://schemas.openxmlformats.org/officeDocument/2006/customXml" ds:itemID="{B2D0BA65-3F88-4AB5-87A4-35CC7F6B16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139D4E-A633-45DF-BE44-F5A0ED2D97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CF0692-5A2C-4794-9CAF-6478EEE9EEC6}">
  <ds:schemaRefs>
    <ds:schemaRef ds:uri="http://www.w3.org/XML/1998/namespace"/>
    <ds:schemaRef ds:uri="http://schemas.openxmlformats.org/package/2006/metadata/core-properties"/>
    <ds:schemaRef ds:uri="http://purl.org/dc/terms/"/>
    <ds:schemaRef ds:uri="934e4f6f-c740-4e49-838d-10594e3f873c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6520</TotalTime>
  <Words>2528</Words>
  <Application>Microsoft Office PowerPoint</Application>
  <PresentationFormat>On-screen Show (4:3)</PresentationFormat>
  <Paragraphs>384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 Narrow</vt:lpstr>
      <vt:lpstr>Calibri</vt:lpstr>
      <vt:lpstr>Times New Roman</vt:lpstr>
      <vt:lpstr>Wingdings</vt:lpstr>
      <vt:lpstr>Custom Design</vt:lpstr>
      <vt:lpstr>БУЏЕТ ОПШТИНЕ ЉИГ</vt:lpstr>
      <vt:lpstr>PowerPoint Presentation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2025. годину</vt:lpstr>
      <vt:lpstr>Структура планираних прихода и примања за 2025. годину</vt:lpstr>
      <vt:lpstr>Које промене у буџету се очекују у односу на 2024 годину?</vt:lpstr>
      <vt:lpstr>На шта се троше јавна средства?</vt:lpstr>
      <vt:lpstr>PowerPoint Presentation</vt:lpstr>
      <vt:lpstr>Структура пројектованих расхода и издатака буџета за 2025. годину</vt:lpstr>
      <vt:lpstr>Структура пројектованих расхода и издатака буџета за 2025. годину</vt:lpstr>
      <vt:lpstr>Које промене у буџету се очекују у односу на  2024 годину?</vt:lpstr>
      <vt:lpstr>Планирани расходи буџета по програмима</vt:lpstr>
      <vt:lpstr>Структура планираних расхода по буџетским програмима</vt:lpstr>
      <vt:lpstr>Планирани расходи буџета расподељени по директним и индиректним буџетским корисницима</vt:lpstr>
      <vt:lpstr>Најважнији планирани капитални пројекти</vt:lpstr>
      <vt:lpstr>Најважнији планирани пројекти од интереса за локалну заједницу</vt:lpstr>
      <vt:lpstr>Ка равноправнијој општини - Родно одговорно буџетирање</vt:lpstr>
      <vt:lpstr>Учешће грађана у буџетском процесу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Korisnik</cp:lastModifiedBy>
  <cp:revision>527</cp:revision>
  <cp:lastPrinted>2024-11-15T12:11:39Z</cp:lastPrinted>
  <dcterms:created xsi:type="dcterms:W3CDTF">2006-08-16T00:00:00Z</dcterms:created>
  <dcterms:modified xsi:type="dcterms:W3CDTF">2024-11-25T10:06:57Z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0x0101002C1DB5488F8A3A4FBFF3F075976528E0</vt:lpwstr>
  </property>
</Properties>
</file>