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8"/>
  </p:notesMasterIdLst>
  <p:handoutMasterIdLst>
    <p:handoutMasterId r:id="rId29"/>
  </p:handoutMasterIdLst>
  <p:sldIdLst>
    <p:sldId id="256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73" r:id="rId23"/>
    <p:sldId id="274" r:id="rId24"/>
    <p:sldId id="281" r:id="rId25"/>
    <p:sldId id="289" r:id="rId26"/>
    <p:sldId id="290" r:id="rId27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9" clrIdx="0"/>
  <p:cmAuthor id="1" name="Mirjana Knezevic" initials="MK" lastIdx="12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9250" autoAdjust="0"/>
  </p:normalViewPr>
  <p:slideViewPr>
    <p:cSldViewPr>
      <p:cViewPr varScale="1">
        <p:scale>
          <a:sx n="116" d="100"/>
          <a:sy n="116" d="100"/>
        </p:scale>
        <p:origin x="132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G:\Gradjanski%20budzet%20primeri\gradjanski-budzet-pite-format%20NC%2025011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ser>
          <c:idx val="0"/>
          <c:order val="0"/>
          <c:explosion val="9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214-4B80-9A24-8251156747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214-4B80-9A24-8251156747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214-4B80-9A24-82511567478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214-4B80-9A24-82511567478A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214-4B80-9A24-82511567478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214-4B80-9A24-82511567478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214-4B80-9A24-82511567478A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214-4B80-9A24-82511567478A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F214-4B80-9A24-82511567478A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214-4B80-9A24-82511567478A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5-F214-4B80-9A24-82511567478A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7-F214-4B80-9A24-82511567478A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9-F214-4B80-9A24-82511567478A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B-F214-4B80-9A24-82511567478A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D-F214-4B80-9A24-82511567478A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F-F214-4B80-9A24-82511567478A}"/>
              </c:ext>
            </c:extLst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21-F214-4B80-9A24-82511567478A}"/>
              </c:ext>
            </c:extLst>
          </c:dPt>
          <c:dLbls>
            <c:dLbl>
              <c:idx val="0"/>
              <c:layout>
                <c:manualLayout>
                  <c:x val="-7.2661217075386678E-3"/>
                  <c:y val="-0.18783068783068782"/>
                </c:manualLayout>
              </c:layout>
              <c:tx>
                <c:rich>
                  <a:bodyPr/>
                  <a:lstStyle/>
                  <a:p>
                    <a:fld id="{30C92D21-FC2F-4FA7-A6D5-5D39204A6B9C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1,64%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214-4B80-9A24-82511567478A}"/>
                </c:ext>
              </c:extLst>
            </c:dLbl>
            <c:dLbl>
              <c:idx val="1"/>
              <c:layout>
                <c:manualLayout>
                  <c:x val="7.9927338782924615E-2"/>
                  <c:y val="-0.27545758226502681"/>
                </c:manualLayout>
              </c:layout>
              <c:tx>
                <c:rich>
                  <a:bodyPr/>
                  <a:lstStyle/>
                  <a:p>
                    <a:fld id="{627C0864-5586-4150-ADE3-3F4A45EA9222}" type="CATEGORYNAME">
                      <a:rPr lang="sr-Cyrl-RS" smtClean="0"/>
                      <a:pPr/>
                      <a:t>[CATEGORY NAME]</a:t>
                    </a:fld>
                    <a:r>
                      <a:rPr lang="sr-Cyrl-RS" baseline="0" dirty="0"/>
                      <a:t>
9,21%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214-4B80-9A24-82511567478A}"/>
                </c:ext>
              </c:extLst>
            </c:dLbl>
            <c:dLbl>
              <c:idx val="2"/>
              <c:layout>
                <c:manualLayout>
                  <c:x val="0.15258855585831063"/>
                  <c:y val="-0.23531853972798855"/>
                </c:manualLayout>
              </c:layout>
              <c:tx>
                <c:rich>
                  <a:bodyPr/>
                  <a:lstStyle/>
                  <a:p>
                    <a:fld id="{026BA615-004B-449F-875C-7E866F228BC1}" type="CATEGORYNAME">
                      <a:rPr lang="sr-Cyrl-RS" dirty="0"/>
                      <a:pPr/>
                      <a:t>[CATEGORY NAME]</a:t>
                    </a:fld>
                    <a:r>
                      <a:rPr lang="sr-Cyrl-RS" baseline="0" dirty="0"/>
                      <a:t>
7,76%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214-4B80-9A24-82511567478A}"/>
                </c:ext>
              </c:extLst>
            </c:dLbl>
            <c:dLbl>
              <c:idx val="3"/>
              <c:layout>
                <c:manualLayout>
                  <c:x val="0.15440508628519514"/>
                  <c:y val="-0.1624470185028524"/>
                </c:manualLayout>
              </c:layout>
              <c:tx>
                <c:rich>
                  <a:bodyPr/>
                  <a:lstStyle/>
                  <a:p>
                    <a:fld id="{0A598F65-1FEC-4838-AC71-FA0A602B04FB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1,68%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214-4B80-9A24-82511567478A}"/>
                </c:ext>
              </c:extLst>
            </c:dLbl>
            <c:dLbl>
              <c:idx val="4"/>
              <c:layout>
                <c:manualLayout>
                  <c:x val="0.10535876475930972"/>
                  <c:y val="-5.8288540378733704E-2"/>
                </c:manualLayout>
              </c:layout>
              <c:tx>
                <c:rich>
                  <a:bodyPr/>
                  <a:lstStyle/>
                  <a:p>
                    <a:fld id="{20A7EBA4-936F-45A4-9890-EB6C48F94EA2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1,13%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214-4B80-9A24-82511567478A}"/>
                </c:ext>
              </c:extLst>
            </c:dLbl>
            <c:dLbl>
              <c:idx val="5"/>
              <c:layout>
                <c:manualLayout>
                  <c:x val="5.8128973660308808E-2"/>
                  <c:y val="3.1746031746031744E-2"/>
                </c:manualLayout>
              </c:layout>
              <c:tx>
                <c:rich>
                  <a:bodyPr/>
                  <a:lstStyle/>
                  <a:p>
                    <a:fld id="{D304887D-117F-4713-A469-8127EF935977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1,98%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214-4B80-9A24-82511567478A}"/>
                </c:ext>
              </c:extLst>
            </c:dLbl>
            <c:dLbl>
              <c:idx val="6"/>
              <c:layout>
                <c:manualLayout>
                  <c:x val="0.10899182561307902"/>
                  <c:y val="0.1402116402116402"/>
                </c:manualLayout>
              </c:layout>
              <c:tx>
                <c:rich>
                  <a:bodyPr/>
                  <a:lstStyle/>
                  <a:p>
                    <a:fld id="{EDE78E85-CF22-4DF0-B10B-EAC97FF651F0}" type="CATEGORYNAME">
                      <a:rPr lang="ru-RU" smtClean="0"/>
                      <a:pPr/>
                      <a:t>[CATEGORY NAME]</a:t>
                    </a:fld>
                    <a:endParaRPr lang="ru-RU" baseline="0" dirty="0"/>
                  </a:p>
                  <a:p>
                    <a:r>
                      <a:rPr lang="ru-RU" baseline="0" dirty="0"/>
                      <a:t>2,63%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F214-4B80-9A24-82511567478A}"/>
                </c:ext>
              </c:extLst>
            </c:dLbl>
            <c:dLbl>
              <c:idx val="7"/>
              <c:layout>
                <c:manualLayout>
                  <c:x val="-5.4495912806539508E-3"/>
                  <c:y val="0.13142628004832718"/>
                </c:manualLayout>
              </c:layout>
              <c:tx>
                <c:rich>
                  <a:bodyPr/>
                  <a:lstStyle/>
                  <a:p>
                    <a:fld id="{F756F75F-F42E-460D-BDB4-01488C5888F3}" type="CATEGORYNAME">
                      <a:rPr lang="ru-RU" smtClean="0"/>
                      <a:pPr/>
                      <a:t>[CATEGORY NAME]</a:t>
                    </a:fld>
                    <a:endParaRPr lang="ru-RU" baseline="0" dirty="0"/>
                  </a:p>
                  <a:p>
                    <a:r>
                      <a:rPr lang="ru-RU" baseline="0" dirty="0"/>
                      <a:t>18,35%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F214-4B80-9A24-82511567478A}"/>
                </c:ext>
              </c:extLst>
            </c:dLbl>
            <c:dLbl>
              <c:idx val="8"/>
              <c:layout>
                <c:manualLayout>
                  <c:x val="-0.192552225249773"/>
                  <c:y val="0.12698412698412678"/>
                </c:manualLayout>
              </c:layout>
              <c:tx>
                <c:rich>
                  <a:bodyPr/>
                  <a:lstStyle/>
                  <a:p>
                    <a:fld id="{D571AB14-2D4B-417F-962F-38F4D3E909B6}" type="CATEGORYNAME">
                      <a:rPr lang="ru-RU" smtClean="0"/>
                      <a:pPr/>
                      <a:t>[CATEGORY NAME]</a:t>
                    </a:fld>
                    <a:endParaRPr lang="ru-RU" baseline="0" dirty="0"/>
                  </a:p>
                  <a:p>
                    <a:r>
                      <a:rPr lang="ru-RU" baseline="0" dirty="0"/>
                      <a:t>7,73%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F214-4B80-9A24-82511567478A}"/>
                </c:ext>
              </c:extLst>
            </c:dLbl>
            <c:dLbl>
              <c:idx val="9"/>
              <c:layout>
                <c:manualLayout>
                  <c:x val="-0.11989100817438696"/>
                  <c:y val="0.11545801609509555"/>
                </c:manualLayout>
              </c:layout>
              <c:tx>
                <c:rich>
                  <a:bodyPr/>
                  <a:lstStyle/>
                  <a:p>
                    <a:fld id="{2D9B9744-B984-4450-A42B-2777D1FB66A2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2,33%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F214-4B80-9A24-82511567478A}"/>
                </c:ext>
              </c:extLst>
            </c:dLbl>
            <c:dLbl>
              <c:idx val="10"/>
              <c:layout>
                <c:manualLayout>
                  <c:x val="-0.22524977293369663"/>
                  <c:y val="0.11065204659334939"/>
                </c:manualLayout>
              </c:layout>
              <c:tx>
                <c:rich>
                  <a:bodyPr/>
                  <a:lstStyle/>
                  <a:p>
                    <a:fld id="{307FA51F-37FE-46B0-9B78-90C0C0DAA01B}" type="CATEGORYNAME">
                      <a:rPr lang="ru-RU" smtClean="0"/>
                      <a:pPr/>
                      <a:t>[CATEGORY NAME]</a:t>
                    </a:fld>
                    <a:r>
                      <a:rPr lang="ru-RU" baseline="0" dirty="0"/>
                      <a:t>
6,11%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F214-4B80-9A24-82511567478A}"/>
                </c:ext>
              </c:extLst>
            </c:dLbl>
            <c:dLbl>
              <c:idx val="11"/>
              <c:layout>
                <c:manualLayout>
                  <c:x val="-0.17801998183469572"/>
                  <c:y val="7.9365079365079361E-3"/>
                </c:manualLayout>
              </c:layout>
              <c:tx>
                <c:rich>
                  <a:bodyPr/>
                  <a:lstStyle/>
                  <a:p>
                    <a:fld id="{9B69EF39-5388-43D3-B026-B87786C93F51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0,52%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F214-4B80-9A24-82511567478A}"/>
                </c:ext>
              </c:extLst>
            </c:dLbl>
            <c:dLbl>
              <c:idx val="12"/>
              <c:layout>
                <c:manualLayout>
                  <c:x val="-0.16712079927338783"/>
                  <c:y val="-7.8249929502613821E-2"/>
                </c:manualLayout>
              </c:layout>
              <c:tx>
                <c:rich>
                  <a:bodyPr/>
                  <a:lstStyle/>
                  <a:p>
                    <a:fld id="{FB6417A5-B267-4B89-9742-91D3E5D8EEF6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2,05%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F214-4B80-9A24-82511567478A}"/>
                </c:ext>
              </c:extLst>
            </c:dLbl>
            <c:dLbl>
              <c:idx val="13"/>
              <c:layout>
                <c:manualLayout>
                  <c:x val="-0.13840188232601716"/>
                  <c:y val="-0.1479950543372161"/>
                </c:manualLayout>
              </c:layout>
              <c:tx>
                <c:rich>
                  <a:bodyPr/>
                  <a:lstStyle/>
                  <a:p>
                    <a:fld id="{589A405C-2BE9-43F8-88FA-8482CC337BD8}" type="CATEGORYNAME">
                      <a:rPr lang="ru-RU" smtClean="0"/>
                      <a:pPr/>
                      <a:t>[CATEGORY NAME]</a:t>
                    </a:fld>
                    <a:endParaRPr lang="ru-RU" baseline="0" dirty="0"/>
                  </a:p>
                  <a:p>
                    <a:r>
                      <a:rPr lang="ru-RU" baseline="0" dirty="0"/>
                      <a:t>3,74%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F214-4B80-9A24-82511567478A}"/>
                </c:ext>
              </c:extLst>
            </c:dLbl>
            <c:dLbl>
              <c:idx val="14"/>
              <c:layout>
                <c:manualLayout>
                  <c:x val="-0.24704813805631246"/>
                  <c:y val="-0.10317460317460317"/>
                </c:manualLayout>
              </c:layout>
              <c:tx>
                <c:rich>
                  <a:bodyPr/>
                  <a:lstStyle/>
                  <a:p>
                    <a:fld id="{92D91CE8-6E60-4546-B5FD-F628B2116539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21,15%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F214-4B80-9A24-82511567478A}"/>
                </c:ext>
              </c:extLst>
            </c:dLbl>
            <c:dLbl>
              <c:idx val="15"/>
              <c:layout>
                <c:manualLayout>
                  <c:x val="-0.11444141689373298"/>
                  <c:y val="-0.21693121693121692"/>
                </c:manualLayout>
              </c:layout>
              <c:tx>
                <c:rich>
                  <a:bodyPr/>
                  <a:lstStyle/>
                  <a:p>
                    <a:fld id="{15CFD5A7-97CB-4133-A0DD-BFB1DC56FAC0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3,07%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F214-4B80-9A24-82511567478A}"/>
                </c:ext>
              </c:extLst>
            </c:dLbl>
            <c:dLbl>
              <c:idx val="16"/>
              <c:layout>
                <c:manualLayout>
                  <c:x val="3.4514078110808359E-2"/>
                  <c:y val="-0.1984126984126984"/>
                </c:manualLayout>
              </c:layout>
              <c:tx>
                <c:rich>
                  <a:bodyPr/>
                  <a:lstStyle/>
                  <a:p>
                    <a:fld id="{C57585A7-4A16-4FF3-BD12-5686E588725F}" type="CATEGORYNAME">
                      <a:rPr lang="ru-RU"/>
                      <a:pPr/>
                      <a:t>[CATEGORY NAME]</a:t>
                    </a:fld>
                    <a:r>
                      <a:rPr lang="ru-RU" baseline="0" dirty="0"/>
                      <a:t>
8,92%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F214-4B80-9A24-82511567478A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СТАНОВАЊЕ, УРБАНИЗАМ И ПРОСТОРНО ПЛАНИРАЊЕ</c:v>
                </c:pt>
                <c:pt idx="1">
                  <c:v> КОМУНАЛНЕ ДЕЛАТНОСТИ </c:v>
                </c:pt>
                <c:pt idx="2">
                  <c:v>ЛОКАЛНИ ЕКОНОМСКИ РАЗВОЈ </c:v>
                </c:pt>
                <c:pt idx="3">
                  <c:v>РАЗВОЈ ТУРИЗМА</c:v>
                </c:pt>
                <c:pt idx="4">
                  <c:v>ПОЉОПРИВРЕДА И РУРАЛНИ РАЗВОЈ</c:v>
                </c:pt>
                <c:pt idx="5">
                  <c:v> ЗАШТИТА ЖИВОТНЕ СРЕДИНЕ</c:v>
                </c:pt>
                <c:pt idx="6">
                  <c:v>ОРГАНИЗАЦИЈА САОБРАЋАЈА И САОБРАЋАЈНА ИНФРАСТРУКТУРА</c:v>
                </c:pt>
                <c:pt idx="7">
                  <c:v>ПРЕДШКОЛСКО ОБРАЗОВАЊЕ И ВАСПИТАЊЕ</c:v>
                </c:pt>
                <c:pt idx="8">
                  <c:v>ОСНОВНО ОБРАЗОВАЊЕ И ВАСПИТАЊЕ</c:v>
                </c:pt>
                <c:pt idx="9">
                  <c:v>СРЕДЊЕ ОБРАЗОВАЊЕ И ВАСПИТАЊЕ</c:v>
                </c:pt>
                <c:pt idx="10">
                  <c:v>СОЦИЈАЛНА И ДЕЧИЈА ЗАШТИТА </c:v>
                </c:pt>
                <c:pt idx="11">
                  <c:v>ЗДРАВСТВЕНА ЗАШТИТА</c:v>
                </c:pt>
                <c:pt idx="12">
                  <c:v>РАЗВОЈ КУЛТУРЕ И ИНФОРМИСАЊА</c:v>
                </c:pt>
                <c:pt idx="13">
                  <c:v>РАЗВОЈ ОМЛАДИНЕ И СПОРТА</c:v>
                </c:pt>
                <c:pt idx="14">
                  <c:v>ОПШТЕ УСЛУГЕ ЛОКАЛНЕ САМОУПРАВЕ</c:v>
                </c:pt>
                <c:pt idx="15">
                  <c:v>ПОЛИТИЧКИ СИСТЕМ ЛОКАЛНЕ САМОУПРАВЕ</c:v>
                </c:pt>
                <c:pt idx="16">
                  <c:v>ЕНЕРГЕТСКА ЕФИКАСНОСТ И ОБНОВЉИВИ ИЗВОРИ ЕНЕРГИЈЕ</c:v>
                </c:pt>
              </c:strCache>
            </c:strRef>
          </c:cat>
          <c:val>
            <c:numRef>
              <c:f>Programi!$E$5:$E$21</c:f>
              <c:numCache>
                <c:formatCode>General</c:formatCode>
                <c:ptCount val="17"/>
                <c:pt idx="0">
                  <c:v>20000000</c:v>
                </c:pt>
                <c:pt idx="1">
                  <c:v>35880000</c:v>
                </c:pt>
                <c:pt idx="2">
                  <c:v>0</c:v>
                </c:pt>
                <c:pt idx="3">
                  <c:v>9043000</c:v>
                </c:pt>
                <c:pt idx="4">
                  <c:v>13000000</c:v>
                </c:pt>
                <c:pt idx="5">
                  <c:v>12350000</c:v>
                </c:pt>
                <c:pt idx="6">
                  <c:v>42380000</c:v>
                </c:pt>
                <c:pt idx="7">
                  <c:v>72029000</c:v>
                </c:pt>
                <c:pt idx="8">
                  <c:v>57750000</c:v>
                </c:pt>
                <c:pt idx="9">
                  <c:v>12850000</c:v>
                </c:pt>
                <c:pt idx="10">
                  <c:v>24525000</c:v>
                </c:pt>
                <c:pt idx="11">
                  <c:v>4790000</c:v>
                </c:pt>
                <c:pt idx="12">
                  <c:v>15996000</c:v>
                </c:pt>
                <c:pt idx="13">
                  <c:v>26590000</c:v>
                </c:pt>
                <c:pt idx="14">
                  <c:v>108135000</c:v>
                </c:pt>
                <c:pt idx="15">
                  <c:v>14922000</c:v>
                </c:pt>
                <c:pt idx="16">
                  <c:v>29560000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2-F214-4B80-9A24-8251156747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планираних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планираних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планираних прихода и примања</a:t>
            </a:r>
            <a:endParaRPr lang="en-US" b="1"/>
          </a:p>
        </c:rich>
      </c:tx>
      <c:layout>
        <c:manualLayout>
          <c:xMode val="edge"/>
          <c:yMode val="edge"/>
          <c:x val="0.44539800783761813"/>
          <c:y val="0.7349338559529642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планираних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C6-4BC1-9617-3EE0D25A877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C6-4BC1-9617-3EE0D25A877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EC6-4BC1-9617-3EE0D25A877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EC6-4BC1-9617-3EE0D25A877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EC6-4BC1-9617-3EE0D25A877E}"/>
              </c:ext>
            </c:extLst>
          </c:dPt>
          <c:dLbls>
            <c:dLbl>
              <c:idx val="0"/>
              <c:layout>
                <c:manualLayout>
                  <c:x val="4.2935426600180368E-3"/>
                  <c:y val="-2.7461355565848385E-2"/>
                </c:manualLayout>
              </c:layout>
              <c:tx>
                <c:rich>
                  <a:bodyPr/>
                  <a:lstStyle/>
                  <a:p>
                    <a:fld id="{6A02E342-2CB4-453C-8CEF-5830BBC4741B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58.53%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EC6-4BC1-9617-3EE0D25A877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701517E4-FDBE-44B5-90E6-CE828F2FED16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23,33%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EC6-4BC1-9617-3EE0D25A877E}"/>
                </c:ext>
              </c:extLst>
            </c:dLbl>
            <c:dLbl>
              <c:idx val="2"/>
              <c:layout>
                <c:manualLayout>
                  <c:x val="-5.9773121580141468E-2"/>
                  <c:y val="-4.727032834761407E-2"/>
                </c:manualLayout>
              </c:layout>
              <c:tx>
                <c:rich>
                  <a:bodyPr/>
                  <a:lstStyle/>
                  <a:p>
                    <a:fld id="{CFAE322B-5407-4F65-B81D-9B2B510E116B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</a:t>
                    </a:r>
                    <a:r>
                      <a:rPr lang="en-US" baseline="0" dirty="0"/>
                      <a:t>2</a:t>
                    </a:r>
                    <a:r>
                      <a:rPr lang="sr-Cyrl-RS" baseline="0" dirty="0"/>
                      <a:t>,</a:t>
                    </a:r>
                    <a:r>
                      <a:rPr lang="en-US" baseline="0" dirty="0"/>
                      <a:t>16</a:t>
                    </a:r>
                    <a:r>
                      <a:rPr lang="sr-Cyrl-RS" baseline="0" dirty="0"/>
                      <a:t>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EC6-4BC1-9617-3EE0D25A877E}"/>
                </c:ext>
              </c:extLst>
            </c:dLbl>
            <c:dLbl>
              <c:idx val="3"/>
              <c:layout>
                <c:manualLayout>
                  <c:x val="-0.35396754142249937"/>
                  <c:y val="0.17817548651592482"/>
                </c:manualLayout>
              </c:layout>
              <c:tx>
                <c:rich>
                  <a:bodyPr/>
                  <a:lstStyle/>
                  <a:p>
                    <a:fld id="{B816E38D-DEEF-4D74-B66E-32DE38C748A1}" type="CATEGORYNAME">
                      <a:rPr lang="ru-RU" smtClean="0"/>
                      <a:pPr/>
                      <a:t>[CATEGORY NAME]</a:t>
                    </a:fld>
                    <a:r>
                      <a:rPr lang="ru-RU" baseline="0" dirty="0"/>
                      <a:t> </a:t>
                    </a:r>
                  </a:p>
                  <a:p>
                    <a:r>
                      <a:rPr lang="ru-RU" baseline="0" dirty="0"/>
                      <a:t>0,01%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AEC6-4BC1-9617-3EE0D25A877E}"/>
                </c:ext>
              </c:extLst>
            </c:dLbl>
            <c:dLbl>
              <c:idx val="4"/>
              <c:layout>
                <c:manualLayout>
                  <c:x val="3.9034411915767814E-2"/>
                  <c:y val="-4.0784313725490184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Пренета средства</a:t>
                    </a:r>
                    <a:r>
                      <a:rPr lang="ru-RU" baseline="0" dirty="0"/>
                      <a:t> из предходне године
15,97%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EC6-4BC1-9617-3EE0D25A877E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'[Pomocni dokument.xlsx]Prihodi i primanja'!$C$6:$C$10</c:f>
              <c:strCache>
                <c:ptCount val="5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примања од продаје нефинансијске имовине</c:v>
                </c:pt>
                <c:pt idx="4">
                  <c:v>пренета средства ихз претходне године</c:v>
                </c:pt>
              </c:strCache>
            </c:strRef>
          </c:cat>
          <c:val>
            <c:numRef>
              <c:f>'[Pomocni dokument.xlsx]Prihodi i primanja'!$D$6:$D$10</c:f>
              <c:numCache>
                <c:formatCode>General</c:formatCode>
                <c:ptCount val="5"/>
                <c:pt idx="0">
                  <c:v>308979600</c:v>
                </c:pt>
                <c:pt idx="1">
                  <c:v>162056000</c:v>
                </c:pt>
                <c:pt idx="2">
                  <c:v>24190000</c:v>
                </c:pt>
                <c:pt idx="3">
                  <c:v>100000</c:v>
                </c:pt>
                <c:pt idx="4">
                  <c:v>4175000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EC6-4BC1-9617-3EE0D25A87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планираних расхода и издатака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B42-4CCE-8F00-DB6D8CC57D8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B42-4CCE-8F00-DB6D8CC57D83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B42-4CCE-8F00-DB6D8CC57D8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5B42-4CCE-8F00-DB6D8CC57D8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5B42-4CCE-8F00-DB6D8CC57D8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5B42-4CCE-8F00-DB6D8CC57D8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5B42-4CCE-8F00-DB6D8CC57D8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5B42-4CCE-8F00-DB6D8CC57D83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tx>
                <c:rich>
                  <a:bodyPr/>
                  <a:lstStyle/>
                  <a:p>
                    <a:fld id="{2F67FAC7-C567-43DD-9047-AA7AB595784E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28,28%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B42-4CCE-8F00-DB6D8CC57D83}"/>
                </c:ext>
              </c:extLst>
            </c:dLbl>
            <c:dLbl>
              <c:idx val="1"/>
              <c:layout>
                <c:manualLayout>
                  <c:x val="3.6979969183359017E-2"/>
                  <c:y val="0.1380392156862745"/>
                </c:manualLayout>
              </c:layout>
              <c:tx>
                <c:rich>
                  <a:bodyPr/>
                  <a:lstStyle/>
                  <a:p>
                    <a:fld id="{AC721744-7F69-45B1-B7ED-B5C67C4B8BCF}" type="CATEGORYNAME">
                      <a:rPr lang="ru-RU" smtClean="0"/>
                      <a:pPr/>
                      <a:t>[CATEGORY NAME]</a:t>
                    </a:fld>
                    <a:r>
                      <a:rPr lang="ru-RU" baseline="0" dirty="0"/>
                      <a:t>
22,95%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B42-4CCE-8F00-DB6D8CC57D83}"/>
                </c:ext>
              </c:extLst>
            </c:dLbl>
            <c:dLbl>
              <c:idx val="2"/>
              <c:layout>
                <c:manualLayout>
                  <c:x val="-8.4232152028762192E-2"/>
                  <c:y val="2.5098039215686273E-2"/>
                </c:manualLayout>
              </c:layout>
              <c:tx>
                <c:rich>
                  <a:bodyPr/>
                  <a:lstStyle/>
                  <a:p>
                    <a:fld id="{C37001D5-B0C0-4BC5-8BE4-D2F2F06AD043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4,03%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B42-4CCE-8F00-DB6D8CC57D83}"/>
                </c:ext>
              </c:extLst>
            </c:dLbl>
            <c:dLbl>
              <c:idx val="3"/>
              <c:layout>
                <c:manualLayout>
                  <c:x val="-8.6286594761171037E-2"/>
                  <c:y val="3.7647058823529408E-2"/>
                </c:manualLayout>
              </c:layout>
              <c:tx>
                <c:rich>
                  <a:bodyPr/>
                  <a:lstStyle/>
                  <a:p>
                    <a:fld id="{4E23A1A6-3A56-4EC8-BF63-9C8CF6FC87A6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10,03%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B42-4CCE-8F00-DB6D8CC57D83}"/>
                </c:ext>
              </c:extLst>
            </c:dLbl>
            <c:dLbl>
              <c:idx val="4"/>
              <c:layout>
                <c:manualLayout>
                  <c:x val="-4.3143297380585519E-2"/>
                  <c:y val="-3.7647058823529408E-2"/>
                </c:manualLayout>
              </c:layout>
              <c:tx>
                <c:rich>
                  <a:bodyPr/>
                  <a:lstStyle/>
                  <a:p>
                    <a:fld id="{CE05D7C0-D659-446C-8A22-DC839598906D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7,24%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5B42-4CCE-8F00-DB6D8CC57D83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1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Отплата главнице, </a:t>
                    </a:r>
                    <a:fld id="{AD8FC3C7-36E3-4EE1-A663-1BB43CDF686F}" type="CATEGORYNAME">
                      <a:rPr lang="ru-RU" smtClean="0"/>
                      <a:pPr/>
                      <a:t>[CATEGORY NAME]</a:t>
                    </a:fld>
                    <a:r>
                      <a:rPr lang="ru-RU" baseline="0" dirty="0"/>
                      <a:t> и трошкови камата 1,00%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5B42-4CCE-8F00-DB6D8CC57D83}"/>
                </c:ext>
              </c:extLst>
            </c:dLbl>
            <c:dLbl>
              <c:idx val="6"/>
              <c:layout>
                <c:manualLayout>
                  <c:x val="-6.1633281972265025E-3"/>
                  <c:y val="-0.12862745098039213"/>
                </c:manualLayout>
              </c:layout>
              <c:tx>
                <c:rich>
                  <a:bodyPr/>
                  <a:lstStyle/>
                  <a:p>
                    <a:fld id="{3876C41D-7B06-49BD-9136-D66886F6065E}" type="CATEGORYNAME">
                      <a:rPr lang="sr-Cyrl-RS" smtClean="0"/>
                      <a:pPr/>
                      <a:t>[CATEGORY NAME]</a:t>
                    </a:fld>
                    <a:endParaRPr lang="sr-Cyrl-RS" dirty="0"/>
                  </a:p>
                  <a:p>
                    <a:r>
                      <a:rPr lang="sr-Cyrl-RS" baseline="0" dirty="0"/>
                      <a:t>21,16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5B42-4CCE-8F00-DB6D8CC57D83}"/>
                </c:ext>
              </c:extLst>
            </c:dLbl>
            <c:dLbl>
              <c:idx val="7"/>
              <c:layout>
                <c:manualLayout>
                  <c:x val="7.6014381099126865E-2"/>
                  <c:y val="-0.10980392156862746"/>
                </c:manualLayout>
              </c:layout>
              <c:tx>
                <c:rich>
                  <a:bodyPr/>
                  <a:lstStyle/>
                  <a:p>
                    <a:fld id="{064831EA-8D0F-4F35-92CC-9FEB58E55352}" type="CATEGORYNAME">
                      <a:rPr lang="sr-Cyrl-RS"/>
                      <a:pPr/>
                      <a:t>[CATEGORY NAME]</a:t>
                    </a:fld>
                    <a:r>
                      <a:rPr lang="sr-Cyrl-RS" baseline="0" dirty="0"/>
                      <a:t>
0,44%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5B42-4CCE-8F00-DB6D8CC57D83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</c:strCache>
            </c:strRef>
          </c:cat>
          <c:val>
            <c:numRef>
              <c:f>'Rashodi i izdaci'!$D$6:$D$13</c:f>
              <c:numCache>
                <c:formatCode>General</c:formatCode>
                <c:ptCount val="8"/>
                <c:pt idx="0">
                  <c:v>104593820</c:v>
                </c:pt>
                <c:pt idx="1">
                  <c:v>118056000</c:v>
                </c:pt>
                <c:pt idx="2">
                  <c:v>10000000</c:v>
                </c:pt>
                <c:pt idx="3">
                  <c:v>69735000</c:v>
                </c:pt>
                <c:pt idx="4">
                  <c:v>28400000</c:v>
                </c:pt>
                <c:pt idx="5">
                  <c:v>48625180</c:v>
                </c:pt>
                <c:pt idx="6">
                  <c:v>115130000</c:v>
                </c:pt>
                <c:pt idx="7">
                  <c:v>5200000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5B42-4CCE-8F00-DB6D8CC57D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1607629427792916"/>
          <c:y val="0.3758994708994709"/>
          <c:w val="0.40236148955495005"/>
          <c:h val="0.3648412698412698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Средња школа</a:t>
          </a:r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 dirty="0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202</a:t>
          </a:r>
          <a:r>
            <a:rPr lang="en-US" sz="1400" dirty="0"/>
            <a:t>6</a:t>
          </a:r>
          <a:r>
            <a:rPr lang="sr-Cyrl-RS" sz="1400" dirty="0"/>
            <a:t>. 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Стратегија/План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области; средњорочни план ЈЛС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Средства из осталих извора</a:t>
          </a:r>
          <a:r>
            <a:rPr lang="en-US" sz="1300" dirty="0">
              <a:solidFill>
                <a:schemeClr val="bg1"/>
              </a:solidFill>
            </a:rPr>
            <a:t> </a:t>
          </a:r>
          <a:r>
            <a:rPr lang="sr-Cyrl-RS" sz="1000" dirty="0">
              <a:solidFill>
                <a:schemeClr val="bg1"/>
              </a:solidFill>
            </a:rPr>
            <a:t>20.475.856,00</a:t>
          </a:r>
          <a:endParaRPr lang="en-US" sz="10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Cyrl-RS" dirty="0"/>
            <a:t>Средства из буџета општине 591.829.910,00</a:t>
          </a:r>
          <a:endParaRPr lang="en-US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Cyrl-RS" dirty="0"/>
            <a:t>Пренета средства из ранијих година</a:t>
          </a:r>
          <a:r>
            <a:rPr lang="sr-Cyrl-RS" dirty="0">
              <a:solidFill>
                <a:srgbClr val="FF0000"/>
              </a:solidFill>
            </a:rPr>
            <a:t> 116.383.063,00 </a:t>
          </a:r>
          <a:endParaRPr lang="en-US" dirty="0">
            <a:solidFill>
              <a:srgbClr val="FF0000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Cyrl-RS" dirty="0"/>
            <a:t>Укупан буџет 728.688.829,00</a:t>
          </a:r>
          <a:endParaRPr lang="en-US" dirty="0">
            <a:solidFill>
              <a:srgbClr val="FF0000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96115" custScaleY="96476">
        <dgm:presLayoutVars>
          <dgm:bulletEnabled val="1"/>
        </dgm:presLayoutVars>
      </dgm:prSet>
      <dgm:spPr/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кршења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Примања од продаје нефинансијске имовине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Cyrl-RS" sz="14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општина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1D90891A-5CA6-46E0-9B94-066929D862D5}" type="presOf" srcId="{28888755-727E-436B-B2F2-DA7896544A65}" destId="{9312B733-3AEB-49F6-8245-08553BA2949B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53E397A2-7CAD-4A4C-ABDE-885D92961EB2}" type="presOf" srcId="{FE2BA0E8-81AC-463B-B498-EF464F5BCE06}" destId="{9893D59A-7FEC-486D-89C4-D28135F6121C}" srcOrd="0" destOrd="0" presId="urn:diagrams.loki3.com/BracketList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Примања од продаје нефинансијске имовине  10.000,00 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Други приходи 8.007.663</a:t>
          </a:r>
          <a:r>
            <a:rPr lang="sr-Cyrl-RS" dirty="0">
              <a:solidFill>
                <a:schemeClr val="tx1"/>
              </a:solidFill>
            </a:rPr>
            <a:t>,00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</a:t>
          </a:r>
          <a:r>
            <a:rPr lang="sr-Cyrl-RS" sz="1000" dirty="0"/>
            <a:t>116.393.063,00 </a:t>
          </a:r>
          <a:r>
            <a:rPr lang="sr-Latn-RS" sz="1000" dirty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Приходи од имовине  7</a:t>
          </a:r>
          <a:r>
            <a:rPr lang="en-US" dirty="0"/>
            <a:t>.</a:t>
          </a:r>
          <a:r>
            <a:rPr lang="sr-Cyrl-RS" dirty="0"/>
            <a:t>800.514,00 динара</a:t>
          </a:r>
          <a:endParaRPr lang="en-US" dirty="0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169.995.640,0 0динара</a:t>
          </a:r>
          <a:endParaRPr lang="en-US" dirty="0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426.481.949,00динара</a:t>
          </a:r>
          <a:endParaRPr lang="en-US" dirty="0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FB8A5278-FCAC-47BA-8C2C-9299D32EAB20}" type="pres">
      <dgm:prSet presAssocID="{DB1A1606-130D-4B45-9553-0A0B804495DF}" presName="centerShape" presStyleLbl="vennNode1" presStyleIdx="0" presStyleCnt="6"/>
      <dgm:spPr/>
    </dgm:pt>
    <dgm:pt modelId="{449BFEB2-6844-4A2C-8DC2-780280CBA079}" type="pres">
      <dgm:prSet presAssocID="{AEA7499A-114B-4146-9776-CDD8ACEC6B39}" presName="node" presStyleLbl="vennNode1" presStyleIdx="1" presStyleCnt="6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2" presStyleCnt="6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3" presStyleCnt="6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4" presStyleCnt="6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8DDA3E00-731C-4A18-9115-B59AF995D68E}" srcId="{691C1FF8-D24B-462D-B13F-4086A7342655}" destId="{DB1A1606-130D-4B45-9553-0A0B804495DF}" srcOrd="0" destOrd="0" parTransId="{E71C9696-7619-4519-B8E6-F2196E95C10E}" sibTransId="{411BF947-09C5-4608-92FF-81B3B11A697B}"/>
    <dgm:cxn modelId="{352C831E-5F27-4CEA-B329-F961BC5C1E53}" srcId="{DB1A1606-130D-4B45-9553-0A0B804495DF}" destId="{40EF3D92-C4CB-4CBC-8AED-087234C53764}" srcOrd="2" destOrd="0" parTransId="{4FA9126D-361B-4DA5-854C-1DB4EE314D93}" sibTransId="{DCC66F39-0032-4915-A732-5C415659FF68}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DB1A1606-130D-4B45-9553-0A0B804495DF}" destId="{AEA7499A-114B-4146-9776-CDD8ACEC6B39}" srcOrd="0" destOrd="0" parTransId="{3756029C-568E-4504-8660-3DE9F861C604}" sibTransId="{FB33CDA3-B14A-45E1-8720-9AFFB02CF5C0}"/>
    <dgm:cxn modelId="{E91D5090-0D92-42B7-9D4F-F91AB585D7A9}" srcId="{DB1A1606-130D-4B45-9553-0A0B804495DF}" destId="{BF71EFAE-EC9F-46E9-BD2A-1686637595DA}" srcOrd="1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DB1A1606-130D-4B45-9553-0A0B804495DF}" destId="{15426A40-9AD2-4153-8230-E20BC4B11534}" srcOrd="4" destOrd="0" parTransId="{A1307EAF-2414-4AFE-BE82-97C79333BAA9}" sibTransId="{869B992E-498B-4FBD-AA48-03E5171031C9}"/>
    <dgm:cxn modelId="{705D8BCA-A875-424B-917F-D801608B9607}" srcId="{DB1A1606-130D-4B45-9553-0A0B804495DF}" destId="{920F0D4F-6C4C-4BE8-9363-F48FBF034871}" srcOrd="3" destOrd="0" parTransId="{43AA7920-B602-4336-8E46-A663A1629DDB}" sibTransId="{5F9FEDD2-AAF1-4278-94C9-B59264FA9EB9}"/>
    <dgm:cxn modelId="{40A585EA-6A93-48FB-A046-5DCC0D835110}" type="presOf" srcId="{DB1A1606-130D-4B45-9553-0A0B804495DF}" destId="{FB8A5278-FCAC-47BA-8C2C-9299D32EAB20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80C7732B-7C5A-4356-B7F8-7E19D9B3562A}" type="presParOf" srcId="{1FB746E2-D736-4446-8093-C865FE09A112}" destId="{FB8A5278-FCAC-47BA-8C2C-9299D32EAB20}" srcOrd="0" destOrd="0" presId="urn:microsoft.com/office/officeart/2005/8/layout/radial3"/>
    <dgm:cxn modelId="{60CC9D71-A974-41EE-B9EF-0513EF55550C}" type="presParOf" srcId="{1FB746E2-D736-4446-8093-C865FE09A112}" destId="{449BFEB2-6844-4A2C-8DC2-780280CBA079}" srcOrd="1" destOrd="0" presId="urn:microsoft.com/office/officeart/2005/8/layout/radial3"/>
    <dgm:cxn modelId="{9B76058B-03D0-477D-ADAF-69F9BA416969}" type="presParOf" srcId="{1FB746E2-D736-4446-8093-C865FE09A112}" destId="{9DDE88A7-5745-4E4F-A7A8-F71A4DA0D5F2}" srcOrd="2" destOrd="0" presId="urn:microsoft.com/office/officeart/2005/8/layout/radial3"/>
    <dgm:cxn modelId="{BBA494C5-DF7A-463A-A778-D7424FE42FD1}" type="presParOf" srcId="{1FB746E2-D736-4446-8093-C865FE09A112}" destId="{72DE4213-15E1-4436-8045-C055E8A54EDE}" srcOrd="3" destOrd="0" presId="urn:microsoft.com/office/officeart/2005/8/layout/radial3"/>
    <dgm:cxn modelId="{829D5A23-E7C8-4F2F-BBF0-A05AEF87B1F3}" type="presParOf" srcId="{1FB746E2-D736-4446-8093-C865FE09A112}" destId="{91CFC9CD-FF79-40EF-A271-A8DBB0423AC2}" srcOrd="4" destOrd="0" presId="urn:microsoft.com/office/officeart/2005/8/layout/radial3"/>
    <dgm:cxn modelId="{AB36D377-182D-4F38-A7FA-BE410BDE00D5}" type="presParOf" srcId="{1FB746E2-D736-4446-8093-C865FE09A112}" destId="{FC69A2CE-A671-47B5-8CD8-544465E52E9C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728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6</a:t>
          </a:r>
          <a:r>
            <a:rPr lang="en-US" dirty="0">
              <a:solidFill>
                <a:schemeClr val="bg1"/>
              </a:solidFill>
            </a:rPr>
            <a:t>88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829,00 динара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ru-RU" sz="800" dirty="0">
              <a:solidFill>
                <a:schemeClr val="bg1"/>
              </a:solidFill>
            </a:rPr>
            <a:t>Коришћење роба и услуга </a:t>
          </a:r>
          <a:r>
            <a:rPr lang="sr-Latn-RS" sz="800" dirty="0">
              <a:solidFill>
                <a:schemeClr val="bg1"/>
              </a:solidFill>
            </a:rPr>
            <a:t>1</a:t>
          </a:r>
          <a:r>
            <a:rPr lang="sr-Cyrl-RS" sz="800" dirty="0">
              <a:solidFill>
                <a:schemeClr val="bg1"/>
              </a:solidFill>
            </a:rPr>
            <a:t>67</a:t>
          </a:r>
          <a:r>
            <a:rPr lang="sr-Latn-RS" sz="800" dirty="0">
              <a:solidFill>
                <a:schemeClr val="bg1"/>
              </a:solidFill>
            </a:rPr>
            <a:t>.</a:t>
          </a:r>
          <a:r>
            <a:rPr lang="sr-Cyrl-RS" sz="800" dirty="0">
              <a:solidFill>
                <a:schemeClr val="bg1"/>
              </a:solidFill>
            </a:rPr>
            <a:t>254</a:t>
          </a:r>
          <a:r>
            <a:rPr lang="sr-Latn-RS" sz="800" dirty="0">
              <a:solidFill>
                <a:schemeClr val="bg1"/>
              </a:solidFill>
            </a:rPr>
            <a:t>.</a:t>
          </a:r>
          <a:r>
            <a:rPr lang="sr-Cyrl-RS" sz="800" dirty="0">
              <a:solidFill>
                <a:schemeClr val="bg1"/>
              </a:solidFill>
            </a:rPr>
            <a:t>235,00</a:t>
          </a:r>
          <a:r>
            <a:rPr lang="ru-RU" sz="800" dirty="0">
              <a:solidFill>
                <a:schemeClr val="bg1"/>
              </a:solidFill>
            </a:rPr>
            <a:t> динара</a:t>
          </a:r>
          <a:endParaRPr lang="en-US" sz="8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29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4</a:t>
          </a:r>
          <a:r>
            <a:rPr lang="en-US" dirty="0">
              <a:solidFill>
                <a:schemeClr val="bg1"/>
              </a:solidFill>
            </a:rPr>
            <a:t>00</a:t>
          </a:r>
          <a:r>
            <a:rPr lang="sr-Latn-RS" dirty="0">
              <a:solidFill>
                <a:schemeClr val="bg1"/>
              </a:solidFill>
            </a:rPr>
            <a:t>.000</a:t>
          </a:r>
          <a:r>
            <a:rPr lang="sr-Cyrl-RS" dirty="0">
              <a:solidFill>
                <a:schemeClr val="bg1"/>
              </a:solidFill>
            </a:rPr>
            <a:t>,00 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динара</a:t>
          </a:r>
          <a:r>
            <a:rPr lang="en-US" dirty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154</a:t>
          </a:r>
          <a:r>
            <a:rPr lang="en-U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165.905,00 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206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096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en-US" dirty="0">
              <a:solidFill>
                <a:schemeClr val="bg1"/>
              </a:solidFill>
            </a:rPr>
            <a:t>6</a:t>
          </a:r>
          <a:r>
            <a:rPr lang="sr-Cyrl-RS" dirty="0">
              <a:solidFill>
                <a:schemeClr val="bg1"/>
              </a:solidFill>
            </a:rPr>
            <a:t>89,00 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</a:t>
          </a:r>
          <a:r>
            <a:rPr lang="en-US" dirty="0">
              <a:solidFill>
                <a:schemeClr val="bg1"/>
              </a:solidFill>
            </a:rPr>
            <a:t>5</a:t>
          </a:r>
          <a:r>
            <a:rPr lang="sr-Cyrl-RS" dirty="0">
              <a:solidFill>
                <a:schemeClr val="bg1"/>
              </a:solidFill>
            </a:rPr>
            <a:t>2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784</a:t>
          </a:r>
          <a:r>
            <a:rPr lang="sr-Latn-RS" dirty="0">
              <a:solidFill>
                <a:schemeClr val="bg1"/>
              </a:solidFill>
            </a:rPr>
            <a:t>.000</a:t>
          </a:r>
          <a:r>
            <a:rPr lang="sr-Cyrl-RS" dirty="0">
              <a:solidFill>
                <a:schemeClr val="bg1"/>
              </a:solidFill>
            </a:rPr>
            <a:t>,00</a:t>
          </a:r>
          <a:r>
            <a:rPr lang="sr-Latn-RS" dirty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73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102</a:t>
          </a:r>
          <a:r>
            <a:rPr lang="sr-Latn-RS" dirty="0">
              <a:solidFill>
                <a:schemeClr val="bg1"/>
              </a:solidFill>
            </a:rPr>
            <a:t>.000</a:t>
          </a:r>
          <a:r>
            <a:rPr lang="sr-Cyrl-RS" dirty="0">
              <a:solidFill>
                <a:schemeClr val="bg1"/>
              </a:solidFill>
            </a:rPr>
            <a:t>,00 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35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386</a:t>
          </a:r>
          <a:r>
            <a:rPr lang="sr-Latn-RS" dirty="0">
              <a:solidFill>
                <a:schemeClr val="bg1"/>
              </a:solidFill>
            </a:rPr>
            <a:t>.</a:t>
          </a:r>
          <a:r>
            <a:rPr lang="sr-Cyrl-RS" dirty="0">
              <a:solidFill>
                <a:schemeClr val="bg1"/>
              </a:solidFill>
            </a:rPr>
            <a:t>00</a:t>
          </a:r>
          <a:r>
            <a:rPr lang="sr-Latn-RS" dirty="0">
              <a:solidFill>
                <a:schemeClr val="bg1"/>
              </a:solidFill>
            </a:rPr>
            <a:t>0</a:t>
          </a:r>
          <a:r>
            <a:rPr lang="sr-Cyrl-RS" dirty="0">
              <a:solidFill>
                <a:schemeClr val="bg1"/>
              </a:solidFill>
            </a:rPr>
            <a:t>,00</a:t>
          </a:r>
          <a:r>
            <a:rPr lang="sr-Latn-RS" dirty="0">
              <a:solidFill>
                <a:schemeClr val="bg1"/>
              </a:solidFill>
            </a:rPr>
            <a:t> </a:t>
          </a:r>
          <a:r>
            <a:rPr lang="sr-Cyrl-RS" dirty="0">
              <a:solidFill>
                <a:schemeClr val="bg1"/>
              </a:solidFill>
            </a:rPr>
            <a:t>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3</a:t>
          </a:r>
          <a:r>
            <a:rPr lang="sr-Latn-RS" dirty="0">
              <a:solidFill>
                <a:schemeClr val="bg1"/>
              </a:solidFill>
            </a:rPr>
            <a:t>.200.000</a:t>
          </a:r>
          <a:r>
            <a:rPr lang="sr-Cyrl-RS" dirty="0">
              <a:solidFill>
                <a:schemeClr val="bg1"/>
              </a:solidFill>
            </a:rPr>
            <a:t>,00 динара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3E59E494-CADF-432C-BB8B-8BBD0EAAF50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Отплата главнице и камата 7.300.000,00 динара</a:t>
          </a:r>
          <a:endParaRPr lang="en-US" dirty="0">
            <a:solidFill>
              <a:schemeClr val="bg1"/>
            </a:solidFill>
          </a:endParaRPr>
        </a:p>
      </dgm:t>
    </dgm:pt>
    <dgm:pt modelId="{06D989CB-2C5D-4C35-91AB-8B17D1019052}" type="parTrans" cxnId="{12D5B29C-F729-4B88-98B3-07BB233EAB77}">
      <dgm:prSet/>
      <dgm:spPr/>
      <dgm:t>
        <a:bodyPr/>
        <a:lstStyle/>
        <a:p>
          <a:endParaRPr lang="en-US"/>
        </a:p>
      </dgm:t>
    </dgm:pt>
    <dgm:pt modelId="{485AB817-6D1D-4707-8922-86733F07DBC4}" type="sibTrans" cxnId="{12D5B29C-F729-4B88-98B3-07BB233EAB77}">
      <dgm:prSet/>
      <dgm:spPr/>
      <dgm:t>
        <a:bodyPr/>
        <a:lstStyle/>
        <a:p>
          <a:endParaRPr lang="en-US"/>
        </a:p>
      </dgm:t>
    </dgm:pt>
    <dgm:pt modelId="{64B1ED75-27AB-4F65-A8F3-93A8D8F4D68C}">
      <dgm:prSet/>
      <dgm:spPr/>
      <dgm:t>
        <a:bodyPr/>
        <a:lstStyle/>
        <a:p>
          <a:endParaRPr lang="en-US" dirty="0">
            <a:solidFill>
              <a:schemeClr val="bg1"/>
            </a:solidFill>
          </a:endParaRPr>
        </a:p>
      </dgm:t>
    </dgm:pt>
    <dgm:pt modelId="{C92CC62B-91C7-48D0-BB77-12A11F283C8D}" type="parTrans" cxnId="{B09CC44C-F1DE-49CF-87A8-12063C62D6A2}">
      <dgm:prSet/>
      <dgm:spPr/>
      <dgm:t>
        <a:bodyPr/>
        <a:lstStyle/>
        <a:p>
          <a:endParaRPr lang="en-US"/>
        </a:p>
      </dgm:t>
    </dgm:pt>
    <dgm:pt modelId="{557BF319-D1BA-4F08-A9A8-A74F0FE61C8D}" type="sibTrans" cxnId="{B09CC44C-F1DE-49CF-87A8-12063C62D6A2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</dgm:pt>
    <dgm:pt modelId="{73F305AC-CFDC-45B1-8AB8-6FABD1C99179}" type="pres">
      <dgm:prSet presAssocID="{A7091EAC-498C-4E8C-B46B-331B042A0C75}" presName="node" presStyleLbl="node1" presStyleIdx="0" presStyleCnt="9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9"/>
      <dgm:spPr/>
    </dgm:pt>
    <dgm:pt modelId="{A14630AA-C1BD-4A7E-B665-0A7C9B6C19C9}" type="pres">
      <dgm:prSet presAssocID="{3FA5C700-C8EE-4CAC-8DA0-0BA7CA952C72}" presName="node" presStyleLbl="node1" presStyleIdx="1" presStyleCnt="9" custScaleX="131953" custScaleY="129967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9"/>
      <dgm:spPr/>
    </dgm:pt>
    <dgm:pt modelId="{E43F7264-94BE-4E7E-8A98-A0D70BB3AF06}" type="pres">
      <dgm:prSet presAssocID="{4746DA87-483C-4B84-9A22-BC58F96CB23A}" presName="node" presStyleLbl="node1" presStyleIdx="2" presStyleCnt="9" custScaleX="121003" custScaleY="119208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9"/>
      <dgm:spPr/>
    </dgm:pt>
    <dgm:pt modelId="{115526CD-270E-4C52-A164-15F2B6F9FE39}" type="pres">
      <dgm:prSet presAssocID="{8329AE49-ECD5-4C13-B90F-CA83B6E6F994}" presName="node" presStyleLbl="node1" presStyleIdx="3" presStyleCnt="9" custScaleX="120594" custScaleY="116316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9"/>
      <dgm:spPr/>
    </dgm:pt>
    <dgm:pt modelId="{5101AD7C-EA94-402A-A388-0FD916639D60}" type="pres">
      <dgm:prSet presAssocID="{9C6F0069-43DC-402D-BD84-1006528FCE04}" presName="node" presStyleLbl="node1" presStyleIdx="4" presStyleCnt="9" custScaleX="117384" custScaleY="118966" custRadScaleRad="97296" custRadScaleInc="-4117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9"/>
      <dgm:spPr/>
    </dgm:pt>
    <dgm:pt modelId="{D19ADD6D-9F0A-4766-B637-BB2D5495A9BB}" type="pres">
      <dgm:prSet presAssocID="{ED01A515-5448-4A3E-A2EC-575448D0F5AA}" presName="node" presStyleLbl="node1" presStyleIdx="5" presStyleCnt="9" custScaleX="113767" custScaleY="116316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9"/>
      <dgm:spPr/>
    </dgm:pt>
    <dgm:pt modelId="{4F05B281-B6DB-45BB-A427-1BF92AADC139}" type="pres">
      <dgm:prSet presAssocID="{AE26BF5A-34A6-4192-8BEA-D9ECFB941642}" presName="node" presStyleLbl="node1" presStyleIdx="6" presStyleCnt="9" custScaleX="112359" custScaleY="125494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9"/>
      <dgm:spPr/>
    </dgm:pt>
    <dgm:pt modelId="{2D6C03BD-4023-431E-84F6-C080A9961C8A}" type="pres">
      <dgm:prSet presAssocID="{91651A17-950C-49EC-8C35-2517548AE9E6}" presName="node" presStyleLbl="node1" presStyleIdx="7" presStyleCnt="9" custScaleX="134628" custScaleY="131362" custRadScaleRad="93377" custRadScaleInc="-24115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9"/>
      <dgm:spPr/>
    </dgm:pt>
    <dgm:pt modelId="{2F2BA4B9-1441-4633-8108-4255EEC86CDF}" type="pres">
      <dgm:prSet presAssocID="{3E59E494-CADF-432C-BB8B-8BBD0EAAF502}" presName="node" presStyleLbl="node1" presStyleIdx="8" presStyleCnt="9">
        <dgm:presLayoutVars>
          <dgm:bulletEnabled val="1"/>
        </dgm:presLayoutVars>
      </dgm:prSet>
      <dgm:spPr/>
    </dgm:pt>
    <dgm:pt modelId="{B6464DC0-AB7A-44DB-B306-194D9C12534F}" type="pres">
      <dgm:prSet presAssocID="{3E59E494-CADF-432C-BB8B-8BBD0EAAF502}" presName="dummy" presStyleCnt="0"/>
      <dgm:spPr/>
    </dgm:pt>
    <dgm:pt modelId="{01963591-92A5-4EA7-8661-6566AC5DE35C}" type="pres">
      <dgm:prSet presAssocID="{485AB817-6D1D-4707-8922-86733F07DBC4}" presName="sibTrans" presStyleLbl="sibTrans2D1" presStyleIdx="8" presStyleCnt="9"/>
      <dgm:spPr/>
    </dgm:pt>
  </dgm:ptLst>
  <dgm:cxnLst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5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B09CC44C-F1DE-49CF-87A8-12063C62D6A2}" srcId="{B1BE2A8E-285E-4C69-9BFF-CE48B252AA50}" destId="{64B1ED75-27AB-4F65-A8F3-93A8D8F4D68C}" srcOrd="1" destOrd="0" parTransId="{C92CC62B-91C7-48D0-BB77-12A11F283C8D}" sibTransId="{557BF319-D1BA-4F08-A9A8-A74F0FE61C8D}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4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A16358E-6F75-4AC0-B6E5-E26F15B1A750}" srcId="{B1BE2A8E-285E-4C69-9BFF-CE48B252AA50}" destId="{3BA9396D-1753-43D3-A703-A75A7C19204B}" srcOrd="2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3" destOrd="0" parTransId="{1E312D33-14E1-4B2B-A210-2A735401CE1C}" sibTransId="{46E45D53-1277-4C97-8E3B-323B4EBF62F5}"/>
    <dgm:cxn modelId="{12D5B29C-F729-4B88-98B3-07BB233EAB77}" srcId="{9ED1A3B2-A381-4201-823D-E4B4F944886D}" destId="{3E59E494-CADF-432C-BB8B-8BBD0EAAF502}" srcOrd="8" destOrd="0" parTransId="{06D989CB-2C5D-4C35-91AB-8B17D1019052}" sibTransId="{485AB817-6D1D-4707-8922-86733F07DBC4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1C81C4B4-18C9-460E-B177-5DA0631D1FC2}" type="presOf" srcId="{3E59E494-CADF-432C-BB8B-8BBD0EAAF502}" destId="{2F2BA4B9-1441-4633-8108-4255EEC86CDF}" srcOrd="0" destOrd="0" presId="urn:microsoft.com/office/officeart/2005/8/layout/radial6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E13F2DD7-FA45-4F01-8072-608856FF29C6}" type="presOf" srcId="{485AB817-6D1D-4707-8922-86733F07DBC4}" destId="{01963591-92A5-4EA7-8661-6566AC5DE35C}" srcOrd="0" destOrd="0" presId="urn:microsoft.com/office/officeart/2005/8/layout/radial6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3DFE3AE5-6DA5-4440-A66F-1437FD4DC5D4}" srcId="{B1BE2A8E-285E-4C69-9BFF-CE48B252AA50}" destId="{343B6168-99DB-4C0C-9BE7-E54D7B80C5AD}" srcOrd="6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  <dgm:cxn modelId="{C27F930E-BB0D-47A8-A0C5-AB2D2EDEFFE9}" type="presParOf" srcId="{F4B68BA8-694B-4B7F-8215-68903FFCD2D7}" destId="{2F2BA4B9-1441-4633-8108-4255EEC86CDF}" srcOrd="25" destOrd="0" presId="urn:microsoft.com/office/officeart/2005/8/layout/radial6"/>
    <dgm:cxn modelId="{99E94E46-C223-48D6-AF3C-C17ECBB641A5}" type="presParOf" srcId="{F4B68BA8-694B-4B7F-8215-68903FFCD2D7}" destId="{B6464DC0-AB7A-44DB-B306-194D9C12534F}" srcOrd="26" destOrd="0" presId="urn:microsoft.com/office/officeart/2005/8/layout/radial6"/>
    <dgm:cxn modelId="{FB2A1A1C-26B7-4572-AFEC-3A700174CDF2}" type="presParOf" srcId="{F4B68BA8-694B-4B7F-8215-68903FFCD2D7}" destId="{01963591-92A5-4EA7-8661-6566AC5DE35C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Средња школа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202</a:t>
          </a:r>
          <a:r>
            <a:rPr lang="en-US" sz="1400" kern="1200" dirty="0"/>
            <a:t>6</a:t>
          </a:r>
          <a:r>
            <a:rPr lang="sr-Cyrl-RS" sz="1400" kern="1200" dirty="0"/>
            <a:t>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Стратегија/План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области; средњорочни план ЈЛС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22" y="291398"/>
          <a:ext cx="1257113" cy="1257113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591.829.910,00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184122" y="475498"/>
        <a:ext cx="888913" cy="888913"/>
      </dsp:txXfrm>
    </dsp:sp>
    <dsp:sp modelId="{98F3E7AB-6934-48FA-B82F-FBEAF1B2375D}">
      <dsp:nvSpPr>
        <dsp:cNvPr id="0" name=""/>
        <dsp:cNvSpPr/>
      </dsp:nvSpPr>
      <dsp:spPr>
        <a:xfrm>
          <a:off x="1359213" y="555392"/>
          <a:ext cx="729125" cy="729125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455859" y="834209"/>
        <a:ext cx="535833" cy="171491"/>
      </dsp:txXfrm>
    </dsp:sp>
    <dsp:sp modelId="{2F60A798-586E-4E47-B649-25F047F36835}">
      <dsp:nvSpPr>
        <dsp:cNvPr id="0" name=""/>
        <dsp:cNvSpPr/>
      </dsp:nvSpPr>
      <dsp:spPr>
        <a:xfrm>
          <a:off x="2190417" y="291398"/>
          <a:ext cx="1257113" cy="1257113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Cyrl-RS" sz="1000" kern="1200" dirty="0">
              <a:solidFill>
                <a:srgbClr val="FF0000"/>
              </a:solidFill>
            </a:rPr>
            <a:t> 116.383.063,00 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2374517" y="475498"/>
        <a:ext cx="888913" cy="888913"/>
      </dsp:txXfrm>
    </dsp:sp>
    <dsp:sp modelId="{41F09F99-3DCC-47E4-9188-F7D103A1F6E3}">
      <dsp:nvSpPr>
        <dsp:cNvPr id="0" name=""/>
        <dsp:cNvSpPr/>
      </dsp:nvSpPr>
      <dsp:spPr>
        <a:xfrm>
          <a:off x="3549608" y="555392"/>
          <a:ext cx="729125" cy="729125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646254" y="834209"/>
        <a:ext cx="535833" cy="171491"/>
      </dsp:txXfrm>
    </dsp:sp>
    <dsp:sp modelId="{6C1FFF0F-B1A4-4C41-B9D3-30452A0DFA4B}">
      <dsp:nvSpPr>
        <dsp:cNvPr id="0" name=""/>
        <dsp:cNvSpPr/>
      </dsp:nvSpPr>
      <dsp:spPr>
        <a:xfrm>
          <a:off x="4380812" y="313549"/>
          <a:ext cx="1208274" cy="1212812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Средства из осталих извора</a:t>
          </a:r>
          <a:r>
            <a:rPr lang="en-US" sz="1300" kern="1200" dirty="0">
              <a:solidFill>
                <a:schemeClr val="bg1"/>
              </a:solidFill>
            </a:rPr>
            <a:t> </a:t>
          </a:r>
          <a:r>
            <a:rPr lang="sr-Cyrl-RS" sz="1000" kern="1200" dirty="0">
              <a:solidFill>
                <a:schemeClr val="bg1"/>
              </a:solidFill>
            </a:rPr>
            <a:t>20.475.856,00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4557760" y="491161"/>
        <a:ext cx="854378" cy="857588"/>
      </dsp:txXfrm>
    </dsp:sp>
    <dsp:sp modelId="{87C2FC52-975B-4E62-B5E0-1AB7C844E900}">
      <dsp:nvSpPr>
        <dsp:cNvPr id="0" name=""/>
        <dsp:cNvSpPr/>
      </dsp:nvSpPr>
      <dsp:spPr>
        <a:xfrm>
          <a:off x="5691164" y="555392"/>
          <a:ext cx="729125" cy="729125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787810" y="705592"/>
        <a:ext cx="535833" cy="428725"/>
      </dsp:txXfrm>
    </dsp:sp>
    <dsp:sp modelId="{2DB98FF9-EDB5-4EEE-AFA3-A57C7337F497}">
      <dsp:nvSpPr>
        <dsp:cNvPr id="0" name=""/>
        <dsp:cNvSpPr/>
      </dsp:nvSpPr>
      <dsp:spPr>
        <a:xfrm>
          <a:off x="6522368" y="307263"/>
          <a:ext cx="1510585" cy="1225384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Укупан буџет 728.688.829,00</a:t>
          </a:r>
          <a:endParaRPr lang="en-US" sz="1000" kern="1200" dirty="0">
            <a:solidFill>
              <a:srgbClr val="FF0000"/>
            </a:solidFill>
          </a:endParaRPr>
        </a:p>
      </dsp:txBody>
      <dsp:txXfrm>
        <a:off x="6743588" y="486716"/>
        <a:ext cx="1068145" cy="8664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297546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Порески приходи</a:t>
          </a:r>
          <a:endParaRPr lang="en-US" sz="1600" b="1" kern="1200" dirty="0"/>
        </a:p>
      </dsp:txBody>
      <dsp:txXfrm>
        <a:off x="4153" y="297546"/>
        <a:ext cx="2124745" cy="316800"/>
      </dsp:txXfrm>
    </dsp:sp>
    <dsp:sp modelId="{02385D1D-92EB-445D-B736-940004751C79}">
      <dsp:nvSpPr>
        <dsp:cNvPr id="0" name=""/>
        <dsp:cNvSpPr/>
      </dsp:nvSpPr>
      <dsp:spPr>
        <a:xfrm>
          <a:off x="2128898" y="203496"/>
          <a:ext cx="424949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203496"/>
          <a:ext cx="5779306" cy="504900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203496"/>
        <a:ext cx="5779306" cy="504900"/>
      </dsp:txXfrm>
    </dsp:sp>
    <dsp:sp modelId="{F40D94EA-52E0-4740-A924-EAF350BDF213}">
      <dsp:nvSpPr>
        <dsp:cNvPr id="0" name=""/>
        <dsp:cNvSpPr/>
      </dsp:nvSpPr>
      <dsp:spPr>
        <a:xfrm>
          <a:off x="4153" y="1150240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Донације и трансфери</a:t>
          </a:r>
          <a:endParaRPr lang="en-US" sz="1600" b="1" kern="1200" dirty="0"/>
        </a:p>
      </dsp:txBody>
      <dsp:txXfrm>
        <a:off x="4153" y="1150240"/>
        <a:ext cx="2124745" cy="534600"/>
      </dsp:txXfrm>
    </dsp:sp>
    <dsp:sp modelId="{0E930D30-96BC-4D43-B65A-EE88C46DBE48}">
      <dsp:nvSpPr>
        <dsp:cNvPr id="0" name=""/>
        <dsp:cNvSpPr/>
      </dsp:nvSpPr>
      <dsp:spPr>
        <a:xfrm>
          <a:off x="2128898" y="765996"/>
          <a:ext cx="424949" cy="13030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65996"/>
          <a:ext cx="5779306" cy="1303087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65996"/>
        <a:ext cx="5779306" cy="1303087"/>
      </dsp:txXfrm>
    </dsp:sp>
    <dsp:sp modelId="{CCB8139E-CA19-491D-9FCD-6BF28923C725}">
      <dsp:nvSpPr>
        <dsp:cNvPr id="0" name=""/>
        <dsp:cNvSpPr/>
      </dsp:nvSpPr>
      <dsp:spPr>
        <a:xfrm>
          <a:off x="4153" y="2314784"/>
          <a:ext cx="2124745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Непорески приходи</a:t>
          </a:r>
          <a:endParaRPr lang="en-US" sz="1600" b="1" kern="1200" dirty="0"/>
        </a:p>
      </dsp:txBody>
      <dsp:txXfrm>
        <a:off x="4153" y="2314784"/>
        <a:ext cx="2124745" cy="316800"/>
      </dsp:txXfrm>
    </dsp:sp>
    <dsp:sp modelId="{14D1633C-A097-4A5A-8269-B04E98857E56}">
      <dsp:nvSpPr>
        <dsp:cNvPr id="0" name=""/>
        <dsp:cNvSpPr/>
      </dsp:nvSpPr>
      <dsp:spPr>
        <a:xfrm>
          <a:off x="2128898" y="2126684"/>
          <a:ext cx="424949" cy="693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26684"/>
          <a:ext cx="5779306" cy="693000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кршења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26684"/>
        <a:ext cx="5779306" cy="693000"/>
      </dsp:txXfrm>
    </dsp:sp>
    <dsp:sp modelId="{9312B733-3AEB-49F6-8245-08553BA2949B}">
      <dsp:nvSpPr>
        <dsp:cNvPr id="0" name=""/>
        <dsp:cNvSpPr/>
      </dsp:nvSpPr>
      <dsp:spPr>
        <a:xfrm>
          <a:off x="4153" y="2877284"/>
          <a:ext cx="2124745" cy="752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продаје нефинансијске имовине</a:t>
          </a:r>
          <a:endParaRPr lang="en-US" sz="1600" b="1" kern="1200" dirty="0"/>
        </a:p>
      </dsp:txBody>
      <dsp:txXfrm>
        <a:off x="4153" y="2877284"/>
        <a:ext cx="2124745" cy="752400"/>
      </dsp:txXfrm>
    </dsp:sp>
    <dsp:sp modelId="{435AB433-2559-485A-A03D-C32F36288071}">
      <dsp:nvSpPr>
        <dsp:cNvPr id="0" name=""/>
        <dsp:cNvSpPr/>
      </dsp:nvSpPr>
      <dsp:spPr>
        <a:xfrm>
          <a:off x="2128898" y="2877284"/>
          <a:ext cx="424949" cy="7524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877284"/>
          <a:ext cx="5779306" cy="75240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kern="1200" dirty="0">
              <a:solidFill>
                <a:schemeClr val="accent1">
                  <a:lumMod val="40000"/>
                  <a:lumOff val="60000"/>
                </a:schemeClr>
              </a:solidFill>
            </a:rPr>
            <a:t>Ова примања се остварују продајом непокретности и покретних ствари у власништву општине.</a:t>
          </a:r>
          <a:endParaRPr lang="en-US" sz="1400" kern="120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877284"/>
        <a:ext cx="5779306" cy="752400"/>
      </dsp:txXfrm>
    </dsp:sp>
    <dsp:sp modelId="{EFAACCF6-3A6A-4536-89B0-F0A7C44F6BE1}">
      <dsp:nvSpPr>
        <dsp:cNvPr id="0" name=""/>
        <dsp:cNvSpPr/>
      </dsp:nvSpPr>
      <dsp:spPr>
        <a:xfrm>
          <a:off x="4153" y="3749159"/>
          <a:ext cx="2124745" cy="99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Примања од задуживања и  продаје финансијске имовине</a:t>
          </a:r>
          <a:endParaRPr lang="en-US" sz="1600" b="1" kern="1200" dirty="0"/>
        </a:p>
      </dsp:txBody>
      <dsp:txXfrm>
        <a:off x="4153" y="3749159"/>
        <a:ext cx="2124745" cy="990000"/>
      </dsp:txXfrm>
    </dsp:sp>
    <dsp:sp modelId="{6497CA82-45EE-4BD1-AEB4-CC3961FBFB74}">
      <dsp:nvSpPr>
        <dsp:cNvPr id="0" name=""/>
        <dsp:cNvSpPr/>
      </dsp:nvSpPr>
      <dsp:spPr>
        <a:xfrm>
          <a:off x="2128898" y="3687284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687284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3687284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858634"/>
          <a:ext cx="2124745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Пренета средства из ранијих година</a:t>
          </a:r>
          <a:endParaRPr lang="en-US" sz="1600" b="1" kern="1200" dirty="0"/>
        </a:p>
      </dsp:txBody>
      <dsp:txXfrm>
        <a:off x="4153" y="4858634"/>
        <a:ext cx="2124745" cy="534600"/>
      </dsp:txXfrm>
    </dsp:sp>
    <dsp:sp modelId="{7845F59F-6101-48DE-ABCC-EC5351843F5B}">
      <dsp:nvSpPr>
        <dsp:cNvPr id="0" name=""/>
        <dsp:cNvSpPr/>
      </dsp:nvSpPr>
      <dsp:spPr>
        <a:xfrm>
          <a:off x="2128898" y="4858634"/>
          <a:ext cx="424949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858634"/>
          <a:ext cx="5779306" cy="534600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општина који нису потрошени у претходној  буџетској години</a:t>
          </a:r>
          <a:endParaRPr lang="en-US" sz="1400" kern="1200" dirty="0"/>
        </a:p>
      </dsp:txBody>
      <dsp:txXfrm>
        <a:off x="2723827" y="4858634"/>
        <a:ext cx="5779306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8A5278-FCAC-47BA-8C2C-9299D32EAB20}">
      <dsp:nvSpPr>
        <dsp:cNvPr id="0" name=""/>
        <dsp:cNvSpPr/>
      </dsp:nvSpPr>
      <dsp:spPr>
        <a:xfrm>
          <a:off x="1949527" y="1191898"/>
          <a:ext cx="2762919" cy="276291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 dirty="0"/>
            <a:t>Приходи од  пореза  426.481.949,00динара</a:t>
          </a:r>
          <a:endParaRPr lang="en-US" sz="1500" kern="1200" dirty="0"/>
        </a:p>
      </dsp:txBody>
      <dsp:txXfrm>
        <a:off x="2354147" y="1596518"/>
        <a:ext cx="1953679" cy="1953679"/>
      </dsp:txXfrm>
    </dsp:sp>
    <dsp:sp modelId="{449BFEB2-6844-4A2C-8DC2-780280CBA079}">
      <dsp:nvSpPr>
        <dsp:cNvPr id="0" name=""/>
        <dsp:cNvSpPr/>
      </dsp:nvSpPr>
      <dsp:spPr>
        <a:xfrm>
          <a:off x="2640257" y="85242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1"/>
                <a:satOff val="217"/>
                <a:lumOff val="1010"/>
                <a:alphaOff val="6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Трансфери 169.995.640,0 0динара</a:t>
          </a:r>
          <a:endParaRPr lang="en-US" sz="1100" kern="1200" dirty="0"/>
        </a:p>
      </dsp:txBody>
      <dsp:txXfrm>
        <a:off x="2842567" y="287552"/>
        <a:ext cx="976839" cy="976839"/>
      </dsp:txXfrm>
    </dsp:sp>
    <dsp:sp modelId="{9DDE88A7-5745-4E4F-A7A8-F71A4DA0D5F2}">
      <dsp:nvSpPr>
        <dsp:cNvPr id="0" name=""/>
        <dsp:cNvSpPr/>
      </dsp:nvSpPr>
      <dsp:spPr>
        <a:xfrm>
          <a:off x="4346317" y="1304207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3"/>
                <a:satOff val="434"/>
                <a:lumOff val="2020"/>
                <a:alphaOff val="12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Приходи од имовине  7</a:t>
          </a:r>
          <a:r>
            <a:rPr lang="en-US" sz="1100" kern="1200" dirty="0"/>
            <a:t>.</a:t>
          </a:r>
          <a:r>
            <a:rPr lang="sr-Cyrl-RS" sz="1100" kern="1200" dirty="0"/>
            <a:t>800.514,00 динара</a:t>
          </a:r>
          <a:endParaRPr lang="en-US" sz="1100" kern="1200" dirty="0"/>
        </a:p>
      </dsp:txBody>
      <dsp:txXfrm>
        <a:off x="4548627" y="1506517"/>
        <a:ext cx="976839" cy="976839"/>
      </dsp:txXfrm>
    </dsp:sp>
    <dsp:sp modelId="{72DE4213-15E1-4436-8045-C055E8A54EDE}">
      <dsp:nvSpPr>
        <dsp:cNvPr id="0" name=""/>
        <dsp:cNvSpPr/>
      </dsp:nvSpPr>
      <dsp:spPr>
        <a:xfrm>
          <a:off x="3696733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4"/>
                <a:satOff val="652"/>
                <a:lumOff val="3030"/>
                <a:alphaOff val="18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Примања од продаје нефинансијске имовине  10.000,00 динара</a:t>
          </a:r>
          <a:endParaRPr lang="en-US" sz="1100" kern="1200" dirty="0"/>
        </a:p>
      </dsp:txBody>
      <dsp:txXfrm>
        <a:off x="3899043" y="3539053"/>
        <a:ext cx="976839" cy="976839"/>
      </dsp:txXfrm>
    </dsp:sp>
    <dsp:sp modelId="{91CFC9CD-FF79-40EF-A271-A8DBB0423AC2}">
      <dsp:nvSpPr>
        <dsp:cNvPr id="0" name=""/>
        <dsp:cNvSpPr/>
      </dsp:nvSpPr>
      <dsp:spPr>
        <a:xfrm>
          <a:off x="1583780" y="3336743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5"/>
                <a:satOff val="869"/>
                <a:lumOff val="4040"/>
                <a:alphaOff val="24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/>
            <a:t>Други приходи 8.007.663</a:t>
          </a:r>
          <a:r>
            <a:rPr lang="sr-Cyrl-RS" sz="1100" kern="1200" dirty="0">
              <a:solidFill>
                <a:schemeClr val="tx1"/>
              </a:solidFill>
            </a:rPr>
            <a:t>,00</a:t>
          </a:r>
          <a:r>
            <a:rPr lang="sr-Cyrl-RS" sz="1100" kern="1200" dirty="0">
              <a:solidFill>
                <a:srgbClr val="FF0000"/>
              </a:solidFill>
            </a:rPr>
            <a:t> </a:t>
          </a:r>
          <a:r>
            <a:rPr lang="sr-Cyrl-RS" sz="1100" kern="1200" dirty="0"/>
            <a:t>динара</a:t>
          </a:r>
          <a:endParaRPr lang="en-US" sz="1100" kern="1200" dirty="0"/>
        </a:p>
      </dsp:txBody>
      <dsp:txXfrm>
        <a:off x="1786090" y="3539053"/>
        <a:ext cx="976839" cy="976839"/>
      </dsp:txXfrm>
    </dsp:sp>
    <dsp:sp modelId="{FC69A2CE-A671-47B5-8CD8-544465E52E9C}">
      <dsp:nvSpPr>
        <dsp:cNvPr id="0" name=""/>
        <dsp:cNvSpPr/>
      </dsp:nvSpPr>
      <dsp:spPr>
        <a:xfrm>
          <a:off x="930841" y="1327205"/>
          <a:ext cx="1381459" cy="1381459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</a:t>
          </a:r>
          <a:r>
            <a:rPr lang="sr-Cyrl-RS" sz="1000" kern="1200" dirty="0"/>
            <a:t>116.393.063,00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133151" y="1529515"/>
        <a:ext cx="976839" cy="97683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78452"/>
          <a:ext cx="205539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Расходи за запослене</a:t>
          </a:r>
          <a:endParaRPr lang="en-US" sz="1600" b="1" kern="1200" dirty="0"/>
        </a:p>
      </dsp:txBody>
      <dsp:txXfrm>
        <a:off x="0" y="78452"/>
        <a:ext cx="2055390" cy="534600"/>
      </dsp:txXfrm>
    </dsp:sp>
    <dsp:sp modelId="{02385D1D-92EB-445D-B736-940004751C79}">
      <dsp:nvSpPr>
        <dsp:cNvPr id="0" name=""/>
        <dsp:cNvSpPr/>
      </dsp:nvSpPr>
      <dsp:spPr>
        <a:xfrm>
          <a:off x="2055390" y="78452"/>
          <a:ext cx="411078" cy="5346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78452"/>
          <a:ext cx="5590663" cy="534600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78452"/>
        <a:ext cx="5590663" cy="534600"/>
      </dsp:txXfrm>
    </dsp:sp>
    <dsp:sp modelId="{F40D94EA-52E0-4740-A924-EAF350BDF213}">
      <dsp:nvSpPr>
        <dsp:cNvPr id="0" name=""/>
        <dsp:cNvSpPr/>
      </dsp:nvSpPr>
      <dsp:spPr>
        <a:xfrm>
          <a:off x="0" y="754184"/>
          <a:ext cx="205539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Коришћење роба и услуга </a:t>
          </a:r>
          <a:endParaRPr lang="en-US" sz="1600" kern="1200" dirty="0"/>
        </a:p>
      </dsp:txBody>
      <dsp:txXfrm>
        <a:off x="0" y="754184"/>
        <a:ext cx="2055390" cy="534600"/>
      </dsp:txXfrm>
    </dsp:sp>
    <dsp:sp modelId="{0E930D30-96BC-4D43-B65A-EE88C46DBE48}">
      <dsp:nvSpPr>
        <dsp:cNvPr id="0" name=""/>
        <dsp:cNvSpPr/>
      </dsp:nvSpPr>
      <dsp:spPr>
        <a:xfrm>
          <a:off x="2055390" y="670653"/>
          <a:ext cx="411078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70653"/>
          <a:ext cx="5590663" cy="701662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70653"/>
        <a:ext cx="5590663" cy="701662"/>
      </dsp:txXfrm>
    </dsp:sp>
    <dsp:sp modelId="{CCB8139E-CA19-491D-9FCD-6BF28923C725}">
      <dsp:nvSpPr>
        <dsp:cNvPr id="0" name=""/>
        <dsp:cNvSpPr/>
      </dsp:nvSpPr>
      <dsp:spPr>
        <a:xfrm>
          <a:off x="0" y="1513446"/>
          <a:ext cx="2055390" cy="534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Дотације и трансфери</a:t>
          </a:r>
          <a:endParaRPr lang="en-US" sz="1600" b="1" kern="1200" dirty="0"/>
        </a:p>
      </dsp:txBody>
      <dsp:txXfrm>
        <a:off x="0" y="1513446"/>
        <a:ext cx="2055390" cy="534600"/>
      </dsp:txXfrm>
    </dsp:sp>
    <dsp:sp modelId="{14D1633C-A097-4A5A-8269-B04E98857E56}">
      <dsp:nvSpPr>
        <dsp:cNvPr id="0" name=""/>
        <dsp:cNvSpPr/>
      </dsp:nvSpPr>
      <dsp:spPr>
        <a:xfrm>
          <a:off x="2055390" y="1429915"/>
          <a:ext cx="411078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429915"/>
          <a:ext cx="5590663" cy="701662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429915"/>
        <a:ext cx="5590663" cy="701662"/>
      </dsp:txXfrm>
    </dsp:sp>
    <dsp:sp modelId="{9312B733-3AEB-49F6-8245-08553BA2949B}">
      <dsp:nvSpPr>
        <dsp:cNvPr id="0" name=""/>
        <dsp:cNvSpPr/>
      </dsp:nvSpPr>
      <dsp:spPr>
        <a:xfrm>
          <a:off x="0" y="2283228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Остали расходи</a:t>
          </a:r>
          <a:endParaRPr lang="en-US" sz="1600" b="1" kern="1200" dirty="0"/>
        </a:p>
      </dsp:txBody>
      <dsp:txXfrm>
        <a:off x="0" y="2283228"/>
        <a:ext cx="2055390" cy="316800"/>
      </dsp:txXfrm>
    </dsp:sp>
    <dsp:sp modelId="{435AB433-2559-485A-A03D-C32F36288071}">
      <dsp:nvSpPr>
        <dsp:cNvPr id="0" name=""/>
        <dsp:cNvSpPr/>
      </dsp:nvSpPr>
      <dsp:spPr>
        <a:xfrm>
          <a:off x="2055390" y="2189178"/>
          <a:ext cx="411078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189178"/>
          <a:ext cx="5590663" cy="504900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189178"/>
        <a:ext cx="5590663" cy="504900"/>
      </dsp:txXfrm>
    </dsp:sp>
    <dsp:sp modelId="{EFAACCF6-3A6A-4536-89B0-F0A7C44F6BE1}">
      <dsp:nvSpPr>
        <dsp:cNvPr id="0" name=""/>
        <dsp:cNvSpPr/>
      </dsp:nvSpPr>
      <dsp:spPr>
        <a:xfrm>
          <a:off x="0" y="2845728"/>
          <a:ext cx="205740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Субвенције</a:t>
          </a:r>
          <a:endParaRPr lang="en-US" sz="1600" b="1" kern="1200" dirty="0"/>
        </a:p>
      </dsp:txBody>
      <dsp:txXfrm>
        <a:off x="0" y="2845728"/>
        <a:ext cx="2057400" cy="316800"/>
      </dsp:txXfrm>
    </dsp:sp>
    <dsp:sp modelId="{6497CA82-45EE-4BD1-AEB4-CC3961FBFB74}">
      <dsp:nvSpPr>
        <dsp:cNvPr id="0" name=""/>
        <dsp:cNvSpPr/>
      </dsp:nvSpPr>
      <dsp:spPr>
        <a:xfrm>
          <a:off x="2057399" y="2751678"/>
          <a:ext cx="411480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751678"/>
          <a:ext cx="5596128" cy="504900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751678"/>
        <a:ext cx="5596128" cy="504900"/>
      </dsp:txXfrm>
    </dsp:sp>
    <dsp:sp modelId="{939B76D1-BB33-4E50-9ECD-839FB5787B95}">
      <dsp:nvSpPr>
        <dsp:cNvPr id="0" name=""/>
        <dsp:cNvSpPr/>
      </dsp:nvSpPr>
      <dsp:spPr>
        <a:xfrm>
          <a:off x="0" y="3408228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Социјална заштита</a:t>
          </a:r>
          <a:endParaRPr lang="en-US" sz="1600" b="1" kern="1200" dirty="0"/>
        </a:p>
      </dsp:txBody>
      <dsp:txXfrm>
        <a:off x="0" y="3408228"/>
        <a:ext cx="2055390" cy="316800"/>
      </dsp:txXfrm>
    </dsp:sp>
    <dsp:sp modelId="{7845F59F-6101-48DE-ABCC-EC5351843F5B}">
      <dsp:nvSpPr>
        <dsp:cNvPr id="0" name=""/>
        <dsp:cNvSpPr/>
      </dsp:nvSpPr>
      <dsp:spPr>
        <a:xfrm>
          <a:off x="2055390" y="3314178"/>
          <a:ext cx="411078" cy="5049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314178"/>
          <a:ext cx="5590663" cy="50490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314178"/>
        <a:ext cx="5590663" cy="504900"/>
      </dsp:txXfrm>
    </dsp:sp>
    <dsp:sp modelId="{B471A916-B6F4-4017-A447-E2C98CEE19B9}">
      <dsp:nvSpPr>
        <dsp:cNvPr id="0" name=""/>
        <dsp:cNvSpPr/>
      </dsp:nvSpPr>
      <dsp:spPr>
        <a:xfrm>
          <a:off x="0" y="4114278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Буџетска резерва</a:t>
          </a:r>
          <a:endParaRPr lang="en-US" sz="1600" b="1" kern="1200" dirty="0"/>
        </a:p>
      </dsp:txBody>
      <dsp:txXfrm>
        <a:off x="0" y="4114278"/>
        <a:ext cx="2055390" cy="316800"/>
      </dsp:txXfrm>
    </dsp:sp>
    <dsp:sp modelId="{7F976215-9D17-4223-A92A-D3302071B429}">
      <dsp:nvSpPr>
        <dsp:cNvPr id="0" name=""/>
        <dsp:cNvSpPr/>
      </dsp:nvSpPr>
      <dsp:spPr>
        <a:xfrm>
          <a:off x="2055390" y="3876678"/>
          <a:ext cx="411078" cy="792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876678"/>
          <a:ext cx="5590663" cy="7920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600" b="1" kern="1200" dirty="0"/>
            <a:t>Буџетска резерва </a:t>
          </a:r>
          <a:r>
            <a:rPr lang="sr-Cyrl-RS" sz="16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600" kern="1200" dirty="0"/>
        </a:p>
      </dsp:txBody>
      <dsp:txXfrm>
        <a:off x="2630900" y="3876678"/>
        <a:ext cx="5590663" cy="792000"/>
      </dsp:txXfrm>
    </dsp:sp>
    <dsp:sp modelId="{320B77C6-F8A0-4CEB-8B55-79E4A1BAF9E9}">
      <dsp:nvSpPr>
        <dsp:cNvPr id="0" name=""/>
        <dsp:cNvSpPr/>
      </dsp:nvSpPr>
      <dsp:spPr>
        <a:xfrm>
          <a:off x="0" y="4963878"/>
          <a:ext cx="2055390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b="1" kern="1200" dirty="0"/>
            <a:t>Капитални издаци</a:t>
          </a:r>
          <a:endParaRPr lang="en-US" sz="1600" b="1" kern="1200" dirty="0"/>
        </a:p>
      </dsp:txBody>
      <dsp:txXfrm>
        <a:off x="0" y="4963878"/>
        <a:ext cx="2055390" cy="316800"/>
      </dsp:txXfrm>
    </dsp:sp>
    <dsp:sp modelId="{803A06C6-F698-48F4-A91D-0B2B17EECBA4}">
      <dsp:nvSpPr>
        <dsp:cNvPr id="0" name=""/>
        <dsp:cNvSpPr/>
      </dsp:nvSpPr>
      <dsp:spPr>
        <a:xfrm>
          <a:off x="2055390" y="4726278"/>
          <a:ext cx="411078" cy="792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26278"/>
          <a:ext cx="5590663" cy="7920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600" b="1" kern="1200" dirty="0"/>
            <a:t>Капитални издаци </a:t>
          </a:r>
          <a:r>
            <a:rPr lang="sr-Cyrl-RS" sz="16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600" kern="1200" dirty="0"/>
        </a:p>
      </dsp:txBody>
      <dsp:txXfrm>
        <a:off x="2630900" y="4726278"/>
        <a:ext cx="5590663" cy="792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963591-92A5-4EA7-8661-6566AC5DE35C}">
      <dsp:nvSpPr>
        <dsp:cNvPr id="0" name=""/>
        <dsp:cNvSpPr/>
      </dsp:nvSpPr>
      <dsp:spPr>
        <a:xfrm>
          <a:off x="1940608" y="490638"/>
          <a:ext cx="4412290" cy="4412290"/>
        </a:xfrm>
        <a:prstGeom prst="blockArc">
          <a:avLst>
            <a:gd name="adj1" fmla="val 13800000"/>
            <a:gd name="adj2" fmla="val 16200000"/>
            <a:gd name="adj3" fmla="val 3062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096604" y="346158"/>
          <a:ext cx="4412290" cy="4412290"/>
        </a:xfrm>
        <a:prstGeom prst="blockArc">
          <a:avLst>
            <a:gd name="adj1" fmla="val 10950643"/>
            <a:gd name="adj2" fmla="val 13463391"/>
            <a:gd name="adj3" fmla="val 3062"/>
          </a:avLst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050164" y="707586"/>
          <a:ext cx="4412290" cy="4412290"/>
        </a:xfrm>
        <a:prstGeom prst="blockArc">
          <a:avLst>
            <a:gd name="adj1" fmla="val 9384810"/>
            <a:gd name="adj2" fmla="val 11527977"/>
            <a:gd name="adj3" fmla="val 3062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1940608" y="490638"/>
          <a:ext cx="4412290" cy="4412290"/>
        </a:xfrm>
        <a:prstGeom prst="blockArc">
          <a:avLst>
            <a:gd name="adj1" fmla="val 6600000"/>
            <a:gd name="adj2" fmla="val 9000000"/>
            <a:gd name="adj3" fmla="val 3062"/>
          </a:avLst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1854606" y="461357"/>
          <a:ext cx="4412290" cy="4412290"/>
        </a:xfrm>
        <a:prstGeom prst="blockArc">
          <a:avLst>
            <a:gd name="adj1" fmla="val 4055872"/>
            <a:gd name="adj2" fmla="val 6456221"/>
            <a:gd name="adj3" fmla="val 3062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1988794" y="411153"/>
          <a:ext cx="4412290" cy="4412290"/>
        </a:xfrm>
        <a:prstGeom prst="blockArc">
          <a:avLst>
            <a:gd name="adj1" fmla="val 1947104"/>
            <a:gd name="adj2" fmla="val 4282639"/>
            <a:gd name="adj3" fmla="val 3062"/>
          </a:avLst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1940608" y="490638"/>
          <a:ext cx="4412290" cy="4412290"/>
        </a:xfrm>
        <a:prstGeom prst="blockArc">
          <a:avLst>
            <a:gd name="adj1" fmla="val 21000000"/>
            <a:gd name="adj2" fmla="val 1800000"/>
            <a:gd name="adj3" fmla="val 3062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1940608" y="490638"/>
          <a:ext cx="4412290" cy="4412290"/>
        </a:xfrm>
        <a:prstGeom prst="blockArc">
          <a:avLst>
            <a:gd name="adj1" fmla="val 18600000"/>
            <a:gd name="adj2" fmla="val 21000000"/>
            <a:gd name="adj3" fmla="val 3062"/>
          </a:avLst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1940608" y="490638"/>
          <a:ext cx="4412290" cy="4412290"/>
        </a:xfrm>
        <a:prstGeom prst="blockArc">
          <a:avLst>
            <a:gd name="adj1" fmla="val 16200000"/>
            <a:gd name="adj2" fmla="val 18600000"/>
            <a:gd name="adj3" fmla="val 3062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64128" y="1792294"/>
          <a:ext cx="1765250" cy="1808978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kern="1200" dirty="0">
              <a:solidFill>
                <a:schemeClr val="bg1"/>
              </a:solidFill>
            </a:rPr>
            <a:t>Укупни расходи и издаци 728</a:t>
          </a:r>
          <a:r>
            <a:rPr lang="sr-Latn-RS" sz="1500" kern="1200" dirty="0">
              <a:solidFill>
                <a:schemeClr val="bg1"/>
              </a:solidFill>
            </a:rPr>
            <a:t>.</a:t>
          </a:r>
          <a:r>
            <a:rPr lang="sr-Cyrl-RS" sz="1500" kern="1200" dirty="0">
              <a:solidFill>
                <a:schemeClr val="bg1"/>
              </a:solidFill>
            </a:rPr>
            <a:t>6</a:t>
          </a:r>
          <a:r>
            <a:rPr lang="en-US" sz="1500" kern="1200" dirty="0">
              <a:solidFill>
                <a:schemeClr val="bg1"/>
              </a:solidFill>
            </a:rPr>
            <a:t>88</a:t>
          </a:r>
          <a:r>
            <a:rPr lang="sr-Latn-RS" sz="1500" kern="1200" dirty="0">
              <a:solidFill>
                <a:schemeClr val="bg1"/>
              </a:solidFill>
            </a:rPr>
            <a:t>.</a:t>
          </a:r>
          <a:r>
            <a:rPr lang="sr-Cyrl-RS" sz="1500" kern="1200" dirty="0">
              <a:solidFill>
                <a:schemeClr val="bg1"/>
              </a:solidFill>
            </a:rPr>
            <a:t>829,00 динара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522643" y="2057213"/>
        <a:ext cx="1248220" cy="1279140"/>
      </dsp:txXfrm>
    </dsp:sp>
    <dsp:sp modelId="{73F305AC-CFDC-45B1-8AB8-6FABD1C99179}">
      <dsp:nvSpPr>
        <dsp:cNvPr id="0" name=""/>
        <dsp:cNvSpPr/>
      </dsp:nvSpPr>
      <dsp:spPr>
        <a:xfrm>
          <a:off x="3484788" y="-136551"/>
          <a:ext cx="1323930" cy="132192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>
              <a:solidFill>
                <a:schemeClr val="bg1"/>
              </a:solidFill>
            </a:rPr>
            <a:t>Коришћење роба и услуга </a:t>
          </a:r>
          <a:r>
            <a:rPr lang="sr-Latn-RS" sz="800" kern="1200" dirty="0">
              <a:solidFill>
                <a:schemeClr val="bg1"/>
              </a:solidFill>
            </a:rPr>
            <a:t>1</a:t>
          </a:r>
          <a:r>
            <a:rPr lang="sr-Cyrl-RS" sz="800" kern="1200" dirty="0">
              <a:solidFill>
                <a:schemeClr val="bg1"/>
              </a:solidFill>
            </a:rPr>
            <a:t>67</a:t>
          </a:r>
          <a:r>
            <a:rPr lang="sr-Latn-RS" sz="800" kern="1200" dirty="0">
              <a:solidFill>
                <a:schemeClr val="bg1"/>
              </a:solidFill>
            </a:rPr>
            <a:t>.</a:t>
          </a:r>
          <a:r>
            <a:rPr lang="sr-Cyrl-RS" sz="800" kern="1200" dirty="0">
              <a:solidFill>
                <a:schemeClr val="bg1"/>
              </a:solidFill>
            </a:rPr>
            <a:t>254</a:t>
          </a:r>
          <a:r>
            <a:rPr lang="sr-Latn-RS" sz="800" kern="1200" dirty="0">
              <a:solidFill>
                <a:schemeClr val="bg1"/>
              </a:solidFill>
            </a:rPr>
            <a:t>.</a:t>
          </a:r>
          <a:r>
            <a:rPr lang="sr-Cyrl-RS" sz="800" kern="1200" dirty="0">
              <a:solidFill>
                <a:schemeClr val="bg1"/>
              </a:solidFill>
            </a:rPr>
            <a:t>235,00</a:t>
          </a:r>
          <a:r>
            <a:rPr lang="ru-RU" sz="800" kern="1200" dirty="0">
              <a:solidFill>
                <a:schemeClr val="bg1"/>
              </a:solidFill>
            </a:rPr>
            <a:t>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3678673" y="57040"/>
        <a:ext cx="936160" cy="934740"/>
      </dsp:txXfrm>
    </dsp:sp>
    <dsp:sp modelId="{A14630AA-C1BD-4A7E-B665-0A7C9B6C19C9}">
      <dsp:nvSpPr>
        <dsp:cNvPr id="0" name=""/>
        <dsp:cNvSpPr/>
      </dsp:nvSpPr>
      <dsp:spPr>
        <a:xfrm>
          <a:off x="4924212" y="423047"/>
          <a:ext cx="1237832" cy="1219202"/>
        </a:xfrm>
        <a:prstGeom prst="ellipse">
          <a:avLst/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Дотације и трансфери 73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102</a:t>
          </a:r>
          <a:r>
            <a:rPr lang="sr-Latn-RS" sz="900" kern="1200" dirty="0">
              <a:solidFill>
                <a:schemeClr val="bg1"/>
              </a:solidFill>
            </a:rPr>
            <a:t>.000</a:t>
          </a:r>
          <a:r>
            <a:rPr lang="sr-Cyrl-RS" sz="900" kern="1200" dirty="0">
              <a:solidFill>
                <a:schemeClr val="bg1"/>
              </a:solidFill>
            </a:rPr>
            <a:t>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5105488" y="601595"/>
        <a:ext cx="875280" cy="862106"/>
      </dsp:txXfrm>
    </dsp:sp>
    <dsp:sp modelId="{E43F7264-94BE-4E7E-8A98-A0D70BB3AF06}">
      <dsp:nvSpPr>
        <dsp:cNvPr id="0" name=""/>
        <dsp:cNvSpPr/>
      </dsp:nvSpPr>
      <dsp:spPr>
        <a:xfrm>
          <a:off x="5718568" y="1760418"/>
          <a:ext cx="1135112" cy="1118273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Расходи за запослене 206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096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en-US" sz="900" kern="1200" dirty="0">
              <a:solidFill>
                <a:schemeClr val="bg1"/>
              </a:solidFill>
            </a:rPr>
            <a:t>6</a:t>
          </a:r>
          <a:r>
            <a:rPr lang="sr-Cyrl-RS" sz="900" kern="1200" dirty="0">
              <a:solidFill>
                <a:schemeClr val="bg1"/>
              </a:solidFill>
            </a:rPr>
            <a:t>89,00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5884801" y="1924185"/>
        <a:ext cx="802646" cy="790739"/>
      </dsp:txXfrm>
    </dsp:sp>
    <dsp:sp modelId="{115526CD-270E-4C52-A164-15F2B6F9FE39}">
      <dsp:nvSpPr>
        <dsp:cNvPr id="0" name=""/>
        <dsp:cNvSpPr/>
      </dsp:nvSpPr>
      <dsp:spPr>
        <a:xfrm>
          <a:off x="5462447" y="3237399"/>
          <a:ext cx="1131275" cy="1091144"/>
        </a:xfrm>
        <a:prstGeom prst="ellipse">
          <a:avLst/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Социјална помоћ </a:t>
          </a:r>
          <a:r>
            <a:rPr lang="en-US" sz="900" kern="1200" dirty="0">
              <a:solidFill>
                <a:schemeClr val="bg1"/>
              </a:solidFill>
            </a:rPr>
            <a:t>5</a:t>
          </a:r>
          <a:r>
            <a:rPr lang="sr-Cyrl-RS" sz="900" kern="1200" dirty="0">
              <a:solidFill>
                <a:schemeClr val="bg1"/>
              </a:solidFill>
            </a:rPr>
            <a:t>2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784</a:t>
          </a:r>
          <a:r>
            <a:rPr lang="sr-Latn-RS" sz="900" kern="1200" dirty="0">
              <a:solidFill>
                <a:schemeClr val="bg1"/>
              </a:solidFill>
            </a:rPr>
            <a:t>.000</a:t>
          </a:r>
          <a:r>
            <a:rPr lang="sr-Cyrl-RS" sz="900" kern="1200" dirty="0">
              <a:solidFill>
                <a:schemeClr val="bg1"/>
              </a:solidFill>
            </a:rPr>
            <a:t>,00</a:t>
          </a:r>
          <a:r>
            <a:rPr lang="sr-Latn-RS" sz="900" kern="1200" dirty="0">
              <a:solidFill>
                <a:schemeClr val="bg1"/>
              </a:solidFill>
            </a:rPr>
            <a:t> </a:t>
          </a:r>
          <a:r>
            <a:rPr lang="sr-Cyrl-RS" sz="900" kern="1200" dirty="0">
              <a:solidFill>
                <a:schemeClr val="bg1"/>
              </a:solidFill>
            </a:rPr>
            <a:t>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5628118" y="3397193"/>
        <a:ext cx="799933" cy="771556"/>
      </dsp:txXfrm>
    </dsp:sp>
    <dsp:sp modelId="{5101AD7C-EA94-402A-A388-0FD916639D60}">
      <dsp:nvSpPr>
        <dsp:cNvPr id="0" name=""/>
        <dsp:cNvSpPr/>
      </dsp:nvSpPr>
      <dsp:spPr>
        <a:xfrm>
          <a:off x="4338072" y="4117930"/>
          <a:ext cx="1101162" cy="1116003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Субвенције 29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4</a:t>
          </a:r>
          <a:r>
            <a:rPr lang="en-US" sz="900" kern="1200" dirty="0">
              <a:solidFill>
                <a:schemeClr val="bg1"/>
              </a:solidFill>
            </a:rPr>
            <a:t>00</a:t>
          </a:r>
          <a:r>
            <a:rPr lang="sr-Latn-RS" sz="900" kern="1200" dirty="0">
              <a:solidFill>
                <a:schemeClr val="bg1"/>
              </a:solidFill>
            </a:rPr>
            <a:t>.000</a:t>
          </a:r>
          <a:r>
            <a:rPr lang="sr-Cyrl-RS" sz="900" kern="1200" dirty="0">
              <a:solidFill>
                <a:schemeClr val="bg1"/>
              </a:solidFill>
            </a:rPr>
            <a:t>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4499333" y="4281365"/>
        <a:ext cx="778640" cy="789133"/>
      </dsp:txXfrm>
    </dsp:sp>
    <dsp:sp modelId="{D19ADD6D-9F0A-4766-B637-BB2D5495A9BB}">
      <dsp:nvSpPr>
        <dsp:cNvPr id="0" name=""/>
        <dsp:cNvSpPr/>
      </dsp:nvSpPr>
      <dsp:spPr>
        <a:xfrm>
          <a:off x="2870141" y="4192575"/>
          <a:ext cx="1067232" cy="1091144"/>
        </a:xfrm>
        <a:prstGeom prst="ellipse">
          <a:avLst/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Остали расходи 35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386</a:t>
          </a:r>
          <a:r>
            <a:rPr lang="sr-Latn-R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00</a:t>
          </a:r>
          <a:r>
            <a:rPr lang="sr-Latn-RS" sz="900" kern="1200" dirty="0">
              <a:solidFill>
                <a:schemeClr val="bg1"/>
              </a:solidFill>
            </a:rPr>
            <a:t>0</a:t>
          </a:r>
          <a:r>
            <a:rPr lang="sr-Cyrl-RS" sz="900" kern="1200" dirty="0">
              <a:solidFill>
                <a:schemeClr val="bg1"/>
              </a:solidFill>
            </a:rPr>
            <a:t>,00</a:t>
          </a:r>
          <a:r>
            <a:rPr lang="sr-Latn-RS" sz="900" kern="1200" dirty="0">
              <a:solidFill>
                <a:schemeClr val="bg1"/>
              </a:solidFill>
            </a:rPr>
            <a:t> </a:t>
          </a:r>
          <a:r>
            <a:rPr lang="sr-Cyrl-RS" sz="900" kern="1200" dirty="0">
              <a:solidFill>
                <a:schemeClr val="bg1"/>
              </a:solidFill>
            </a:rPr>
            <a:t>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3026434" y="4352369"/>
        <a:ext cx="754646" cy="771556"/>
      </dsp:txXfrm>
    </dsp:sp>
    <dsp:sp modelId="{4F05B281-B6DB-45BB-A427-1BF92AADC139}">
      <dsp:nvSpPr>
        <dsp:cNvPr id="0" name=""/>
        <dsp:cNvSpPr/>
      </dsp:nvSpPr>
      <dsp:spPr>
        <a:xfrm>
          <a:off x="1738410" y="3194350"/>
          <a:ext cx="1054024" cy="1177241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Средства резерве 3</a:t>
          </a:r>
          <a:r>
            <a:rPr lang="sr-Latn-RS" sz="900" kern="1200" dirty="0">
              <a:solidFill>
                <a:schemeClr val="bg1"/>
              </a:solidFill>
            </a:rPr>
            <a:t>.200.000</a:t>
          </a:r>
          <a:r>
            <a:rPr lang="sr-Cyrl-RS" sz="900" kern="1200" dirty="0">
              <a:solidFill>
                <a:schemeClr val="bg1"/>
              </a:solidFill>
            </a:rPr>
            <a:t>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892768" y="3366753"/>
        <a:ext cx="745308" cy="832435"/>
      </dsp:txXfrm>
    </dsp:sp>
    <dsp:sp modelId="{2D6C03BD-4023-431E-84F6-C080A9961C8A}">
      <dsp:nvSpPr>
        <dsp:cNvPr id="0" name=""/>
        <dsp:cNvSpPr/>
      </dsp:nvSpPr>
      <dsp:spPr>
        <a:xfrm>
          <a:off x="1500997" y="1840996"/>
          <a:ext cx="1262926" cy="1232288"/>
        </a:xfrm>
        <a:prstGeom prst="ellipse">
          <a:avLst/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Капитални издаци динара</a:t>
          </a:r>
          <a:r>
            <a:rPr lang="en-US" sz="900" kern="1200" dirty="0">
              <a:solidFill>
                <a:schemeClr val="bg1"/>
              </a:solidFill>
            </a:rPr>
            <a:t> </a:t>
          </a:r>
          <a:r>
            <a:rPr lang="sr-Cyrl-RS" sz="900" kern="1200" dirty="0">
              <a:solidFill>
                <a:schemeClr val="bg1"/>
              </a:solidFill>
            </a:rPr>
            <a:t>154</a:t>
          </a:r>
          <a:r>
            <a:rPr lang="en-US" sz="900" kern="1200" dirty="0">
              <a:solidFill>
                <a:schemeClr val="bg1"/>
              </a:solidFill>
            </a:rPr>
            <a:t>.</a:t>
          </a:r>
          <a:r>
            <a:rPr lang="sr-Cyrl-RS" sz="900" kern="1200" dirty="0">
              <a:solidFill>
                <a:schemeClr val="bg1"/>
              </a:solidFill>
            </a:rPr>
            <a:t>165.905,00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1685948" y="2021460"/>
        <a:ext cx="893024" cy="871360"/>
      </dsp:txXfrm>
    </dsp:sp>
    <dsp:sp modelId="{2F2BA4B9-1441-4633-8108-4255EEC86CDF}">
      <dsp:nvSpPr>
        <dsp:cNvPr id="0" name=""/>
        <dsp:cNvSpPr/>
      </dsp:nvSpPr>
      <dsp:spPr>
        <a:xfrm>
          <a:off x="2281335" y="563605"/>
          <a:ext cx="938085" cy="93808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900" kern="1200" dirty="0">
              <a:solidFill>
                <a:schemeClr val="bg1"/>
              </a:solidFill>
            </a:rPr>
            <a:t>Отплата главнице и камата 7.300.000,00 динара</a:t>
          </a:r>
          <a:endParaRPr lang="en-US" sz="900" kern="1200" dirty="0">
            <a:solidFill>
              <a:schemeClr val="bg1"/>
            </a:solidFill>
          </a:endParaRPr>
        </a:p>
      </dsp:txBody>
      <dsp:txXfrm>
        <a:off x="2418714" y="700984"/>
        <a:ext cx="663327" cy="663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28-Nov-25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28-Nov-25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8" tIns="46049" rIns="92098" bIns="4604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2098" tIns="46049" rIns="92098" bIns="4604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60" cy="496411"/>
          </a:xfrm>
          <a:prstGeom prst="rect">
            <a:avLst/>
          </a:prstGeom>
        </p:spPr>
        <p:txBody>
          <a:bodyPr vert="horz" lIns="92098" tIns="46049" rIns="92098" bIns="46049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932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729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826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749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206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28-Nov-25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28-Nov-25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28-Nov-25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28-Nov-25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28-Nov-25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28-Nov-25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finansije@ljig.r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Relationship Id="rId9" Type="http://schemas.openxmlformats.org/officeDocument/2006/relationships/hyperlink" Target="http://openclipart.org/detail/171507/money-pot-by-gnokii-17150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1666501"/>
          </a:xfrm>
        </p:spPr>
        <p:txBody>
          <a:bodyPr>
            <a:normAutofit/>
          </a:bodyPr>
          <a:lstStyle/>
          <a:p>
            <a:r>
              <a:rPr lang="sr-Cyrl-RS" dirty="0"/>
              <a:t>БУЏЕТ ОПШТИНЕ ЉИГ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7624" y="4509120"/>
            <a:ext cx="6368752" cy="1296144"/>
          </a:xfrm>
        </p:spPr>
        <p:txBody>
          <a:bodyPr/>
          <a:lstStyle/>
          <a:p>
            <a:r>
              <a:rPr lang="sr-Cyrl-RS" dirty="0"/>
              <a:t>ВОДИЧ КРОЗ НАЦРТ ОДЛУКЕ О БУЏЕТУ за 2026. 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742584" y="404664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/>
          </a:p>
        </p:txBody>
      </p:sp>
      <p:pic>
        <p:nvPicPr>
          <p:cNvPr id="10" name="Picture 9" descr="C:\Users\Korisnik\Desktop\ljig-grb-srednji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9" y="3356992"/>
            <a:ext cx="1224136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2026. 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844761"/>
              </p:ext>
            </p:extLst>
          </p:nvPr>
        </p:nvGraphicFramePr>
        <p:xfrm>
          <a:off x="1115616" y="1667235"/>
          <a:ext cx="6912768" cy="4439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1300"/>
              </p:ext>
            </p:extLst>
          </p:nvPr>
        </p:nvGraphicFramePr>
        <p:xfrm>
          <a:off x="1438275" y="1556792"/>
          <a:ext cx="61817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1300"/>
              </p:ext>
            </p:extLst>
          </p:nvPr>
        </p:nvGraphicFramePr>
        <p:xfrm>
          <a:off x="1590675" y="1709192"/>
          <a:ext cx="61817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3235203"/>
              </p:ext>
            </p:extLst>
          </p:nvPr>
        </p:nvGraphicFramePr>
        <p:xfrm>
          <a:off x="1743075" y="1861592"/>
          <a:ext cx="61817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910369"/>
              </p:ext>
            </p:extLst>
          </p:nvPr>
        </p:nvGraphicFramePr>
        <p:xfrm>
          <a:off x="1481137" y="1484947"/>
          <a:ext cx="61817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Cyrl-RS" sz="2800" dirty="0"/>
              <a:t>Које промене у буџету се очекују у односу на 202</a:t>
            </a:r>
            <a:r>
              <a:rPr lang="en-US" sz="2800" dirty="0"/>
              <a:t>5</a:t>
            </a:r>
            <a:r>
              <a:rPr lang="sr-Cyrl-RS" sz="2800" dirty="0"/>
              <a:t> годину?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Cyrl-RS" dirty="0"/>
              <a:t>Пројектовано је да ће укупни планирани приходи и примања наше општине у 202</a:t>
            </a:r>
            <a:r>
              <a:rPr lang="en-US" dirty="0"/>
              <a:t>6</a:t>
            </a:r>
            <a:r>
              <a:rPr lang="sr-Cyrl-RS" dirty="0"/>
              <a:t>.</a:t>
            </a:r>
            <a:r>
              <a:rPr lang="sr-Cyrl-RS" dirty="0">
                <a:solidFill>
                  <a:schemeClr val="accent1"/>
                </a:solidFill>
              </a:rPr>
              <a:t> </a:t>
            </a:r>
            <a:r>
              <a:rPr lang="sr-Cyrl-RS" dirty="0"/>
              <a:t>години бити </a:t>
            </a:r>
            <a:r>
              <a:rPr lang="sr-Cyrl-RS" b="1" dirty="0"/>
              <a:t>умањени </a:t>
            </a:r>
            <a:r>
              <a:rPr lang="sr-Cyrl-RS" dirty="0"/>
              <a:t>у односу на последњу измену Одлуке о буџету за 202</a:t>
            </a:r>
            <a:r>
              <a:rPr lang="en-US" dirty="0"/>
              <a:t>5</a:t>
            </a:r>
            <a:r>
              <a:rPr lang="sr-Cyrl-RS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Cyrl-RS" dirty="0"/>
              <a:t>годину за</a:t>
            </a:r>
            <a:r>
              <a:rPr lang="sr-Cyrl-RS" b="1" dirty="0"/>
              <a:t> </a:t>
            </a:r>
            <a:r>
              <a:rPr lang="en-US" b="1" dirty="0"/>
              <a:t>90</a:t>
            </a:r>
            <a:r>
              <a:rPr lang="sr-Latn-RS" b="1" dirty="0"/>
              <a:t>.</a:t>
            </a:r>
            <a:r>
              <a:rPr lang="en-US" b="1" dirty="0"/>
              <a:t>669</a:t>
            </a:r>
            <a:r>
              <a:rPr lang="sr-Latn-RS" b="1" dirty="0"/>
              <a:t>.</a:t>
            </a:r>
            <a:r>
              <a:rPr lang="sr-Cyrl-RS" b="1" dirty="0"/>
              <a:t>1</a:t>
            </a:r>
            <a:r>
              <a:rPr lang="en-US" b="1" dirty="0"/>
              <a:t>67</a:t>
            </a:r>
            <a:r>
              <a:rPr lang="sr-Cyrl-RS" b="1" dirty="0"/>
              <a:t>,00 </a:t>
            </a:r>
            <a:r>
              <a:rPr lang="sr-Cyrl-RS" dirty="0"/>
              <a:t>динара, односно за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en-US" b="1" dirty="0"/>
              <a:t>12</a:t>
            </a:r>
            <a:r>
              <a:rPr lang="sr-Latn-RS" b="1" dirty="0"/>
              <a:t>,</a:t>
            </a:r>
            <a:r>
              <a:rPr lang="en-US" b="1" dirty="0"/>
              <a:t>44</a:t>
            </a:r>
            <a:r>
              <a:rPr lang="sr-Cyrl-RS" b="1" dirty="0"/>
              <a:t> 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664F881-777B-4844-A78D-FC8E175A6529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831980" y="5653053"/>
            <a:ext cx="6851650" cy="549275"/>
          </a:xfrm>
        </p:spPr>
        <p:txBody>
          <a:bodyPr>
            <a:noAutofit/>
          </a:bodyPr>
          <a:lstStyle/>
          <a:p>
            <a:r>
              <a:rPr lang="sr-Cyrl-RS" sz="2400" dirty="0"/>
              <a:t>Пројектовано је увећање </a:t>
            </a:r>
            <a:r>
              <a:rPr lang="sr-Cyrl-RS" sz="2400" b="1" dirty="0"/>
              <a:t>пренетих средстава </a:t>
            </a:r>
            <a:r>
              <a:rPr lang="sr-Cyrl-RS" sz="2400" dirty="0">
                <a:latin typeface="Calibri" panose="020F0502020204030204" pitchFamily="34" charset="0"/>
              </a:rPr>
              <a:t>за 11</a:t>
            </a:r>
            <a:r>
              <a:rPr lang="sr-Latn-RS" sz="2400" dirty="0">
                <a:latin typeface="Calibri" panose="020F0502020204030204" pitchFamily="34" charset="0"/>
              </a:rPr>
              <a:t>.</a:t>
            </a:r>
            <a:r>
              <a:rPr lang="sr-Cyrl-RS" sz="2400" dirty="0">
                <a:latin typeface="Calibri" panose="020F0502020204030204" pitchFamily="34" charset="0"/>
              </a:rPr>
              <a:t>953</a:t>
            </a:r>
            <a:r>
              <a:rPr lang="sr-Latn-RS" sz="2400" dirty="0">
                <a:latin typeface="Calibri" panose="020F0502020204030204" pitchFamily="34" charset="0"/>
              </a:rPr>
              <a:t>.</a:t>
            </a:r>
            <a:r>
              <a:rPr lang="sr-Cyrl-RS" sz="2400" dirty="0">
                <a:latin typeface="Calibri" panose="020F0502020204030204" pitchFamily="34" charset="0"/>
              </a:rPr>
              <a:t>729.00 </a:t>
            </a:r>
            <a:r>
              <a:rPr lang="sr-Cyrl-RS" sz="2400" dirty="0"/>
              <a:t>динара.</a:t>
            </a:r>
            <a:endParaRPr lang="en-US" sz="2400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22795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Cyrl-RS" sz="2400" dirty="0"/>
              <a:t>Пројектовано је смањење </a:t>
            </a:r>
            <a:r>
              <a:rPr lang="sr-Cyrl-RS" sz="2400" b="1" dirty="0"/>
              <a:t>трансфера</a:t>
            </a:r>
            <a:r>
              <a:rPr lang="sr-Cyrl-RS" sz="2400" dirty="0"/>
              <a:t> за </a:t>
            </a:r>
            <a:r>
              <a:rPr lang="en-US" sz="2400" dirty="0"/>
              <a:t>88</a:t>
            </a:r>
            <a:r>
              <a:rPr lang="sr-Latn-RS" sz="2400" dirty="0"/>
              <a:t>.</a:t>
            </a:r>
            <a:r>
              <a:rPr lang="en-US" sz="2400" dirty="0"/>
              <a:t>706</a:t>
            </a:r>
            <a:r>
              <a:rPr lang="sr-Latn-RS" sz="2400" dirty="0"/>
              <a:t>.</a:t>
            </a:r>
            <a:r>
              <a:rPr lang="en-US" sz="2400" dirty="0"/>
              <a:t>539</a:t>
            </a:r>
            <a:r>
              <a:rPr lang="sr-Cyrl-RS" sz="2400" dirty="0"/>
              <a:t>,00 динара.</a:t>
            </a:r>
            <a:endParaRPr lang="en-US" sz="2400" dirty="0"/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sz="2400" dirty="0"/>
              <a:t>Смањење </a:t>
            </a:r>
            <a:r>
              <a:rPr lang="sr-Cyrl-RS" sz="2400" b="1" dirty="0"/>
              <a:t>примања од продаје непокретности </a:t>
            </a:r>
            <a:r>
              <a:rPr lang="sr-Cyrl-RS" sz="2400" dirty="0"/>
              <a:t>за 13.199.016,00 динара.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Cyrl-RS" sz="2400" dirty="0"/>
              <a:t>Пројектовано је смањењ </a:t>
            </a:r>
            <a:r>
              <a:rPr lang="sr-Cyrl-RS" sz="2400" b="1" dirty="0"/>
              <a:t>прихода од имовине  </a:t>
            </a:r>
            <a:r>
              <a:rPr lang="sr-Cyrl-RS" sz="2400" dirty="0"/>
              <a:t>за 3.105.486,00 динара</a:t>
            </a: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2965450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8700" y="5387941"/>
            <a:ext cx="485775" cy="814387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sr-Cyrl-RS" sz="1600" dirty="0"/>
              <a:t>	Буџет мора бити у равнотежи, што значи да расходи морају одговарати приходима. Укупни планирани расходи и издаци за 2026. годину у Нацрту одлуке о буџету 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600" b="1" dirty="0"/>
              <a:t>РАСХОДИ </a:t>
            </a:r>
            <a:r>
              <a:rPr lang="sr-Cyrl-RS" sz="16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600" b="1" dirty="0"/>
              <a:t>ИЗДАЦИ</a:t>
            </a:r>
            <a:r>
              <a:rPr lang="sr-Cyrl-RS" sz="16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600" dirty="0"/>
              <a:t>e</a:t>
            </a:r>
            <a:r>
              <a:rPr lang="sr-Cyrl-RS" sz="16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600" b="1" dirty="0"/>
              <a:t>РАСХОДИ И ИЗДАЦИ </a:t>
            </a:r>
            <a:r>
              <a:rPr lang="sr-Cyrl-RS" sz="1600" dirty="0"/>
              <a:t>морају се исказивати на законом прописан начин, односно морају се исказивати: по </a:t>
            </a:r>
            <a:r>
              <a:rPr lang="sr-Cyrl-RS" sz="1600" i="1" dirty="0"/>
              <a:t>програмима</a:t>
            </a:r>
            <a:r>
              <a:rPr lang="sr-Cyrl-RS" sz="16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600" i="1" dirty="0"/>
              <a:t>основној намени </a:t>
            </a:r>
            <a:r>
              <a:rPr lang="sr-Cyrl-RS" sz="1600" dirty="0"/>
              <a:t>која показује за коју врсту трошка се средства издвајају; по </a:t>
            </a:r>
            <a:r>
              <a:rPr lang="sr-Cyrl-RS" sz="1600" i="1" dirty="0"/>
              <a:t>функцији</a:t>
            </a:r>
            <a:r>
              <a:rPr lang="sr-Cyrl-RS" sz="1600" dirty="0"/>
              <a:t> која показује функционалну намену за одређену област и по </a:t>
            </a:r>
            <a:r>
              <a:rPr lang="sr-Cyrl-RS" sz="1600" i="1" dirty="0"/>
              <a:t>корисницима буџета </a:t>
            </a:r>
            <a:r>
              <a:rPr lang="sr-Cyrl-RS" sz="16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204864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728.6</a:t>
            </a:r>
            <a:r>
              <a:rPr lang="en-US" b="1" dirty="0"/>
              <a:t>88</a:t>
            </a:r>
            <a:r>
              <a:rPr lang="sr-Cyrl-RS" b="1" dirty="0"/>
              <a:t>.829,00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164295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пројектованих расхода и издатака буџета за 2026. 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46483"/>
              </p:ext>
            </p:extLst>
          </p:nvPr>
        </p:nvGraphicFramePr>
        <p:xfrm>
          <a:off x="451766" y="1196752"/>
          <a:ext cx="8229600" cy="51595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пројектованих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2026. годину</a:t>
            </a:r>
            <a:endParaRPr lang="en-US" sz="3200" b="1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246723"/>
              </p:ext>
            </p:extLst>
          </p:nvPr>
        </p:nvGraphicFramePr>
        <p:xfrm>
          <a:off x="1043608" y="1883519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542258"/>
              </p:ext>
            </p:extLst>
          </p:nvPr>
        </p:nvGraphicFramePr>
        <p:xfrm>
          <a:off x="1187624" y="1916832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0097705"/>
              </p:ext>
            </p:extLst>
          </p:nvPr>
        </p:nvGraphicFramePr>
        <p:xfrm>
          <a:off x="1481137" y="1484947"/>
          <a:ext cx="61817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Cyrl-RS" sz="2800" dirty="0">
                <a:solidFill>
                  <a:prstClr val="black"/>
                </a:solidFill>
              </a:rPr>
              <a:t>Које промене у буџету се очекују у односу на  2025 годину?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 fontScale="92500"/>
          </a:bodyPr>
          <a:lstStyle/>
          <a:p>
            <a:pPr marL="28575" indent="0" algn="just">
              <a:buNone/>
            </a:pPr>
            <a:r>
              <a:rPr lang="sr-Cyrl-RS" sz="2000" dirty="0"/>
              <a:t>Пројектовано је да ће укупни планирани трошкови (расходи и издаци) наше општине за 2026</a:t>
            </a:r>
            <a:r>
              <a:rPr lang="sr-Cyrl-RS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/>
              <a:t> годину бити </a:t>
            </a:r>
            <a:r>
              <a:rPr lang="sr-Cyrl-RS" sz="2000" b="1" dirty="0"/>
              <a:t>смањени</a:t>
            </a:r>
            <a:r>
              <a:rPr lang="sr-Cyrl-RS" sz="2000" dirty="0"/>
              <a:t> у односу на последњу измену Одлуке о буџету за 2025</a:t>
            </a:r>
            <a:r>
              <a:rPr lang="sr-Cyrl-RS" sz="2000" dirty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/>
              <a:t> годину за </a:t>
            </a:r>
            <a:r>
              <a:rPr lang="sr-Cyrl-RS" sz="2000" b="1" dirty="0"/>
              <a:t>90.669.167,00</a:t>
            </a:r>
            <a:r>
              <a:rPr lang="sr-Cyrl-RS" sz="2000" dirty="0"/>
              <a:t> динара, односно за</a:t>
            </a:r>
            <a:r>
              <a:rPr lang="sr-Cyrl-RS" sz="2000" dirty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12,44%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2057400" y="2552699"/>
            <a:ext cx="6845970" cy="1260476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смањење </a:t>
            </a:r>
            <a:r>
              <a:rPr lang="sr-Cyrl-R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капиталних издатака  </a:t>
            </a: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за</a:t>
            </a:r>
            <a:r>
              <a:rPr lang="sr-Cyrl-R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51.400.469,00 динара</a:t>
            </a:r>
          </a:p>
          <a:p>
            <a:pPr>
              <a:defRPr/>
            </a:pP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смањење расхода за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alt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коришћење роба и услуга </a:t>
            </a: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en-U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r-Cyrl-RS" altLang="en-US" sz="1600" dirty="0">
                <a:latin typeface="Arial" panose="020B0604020202020204" pitchFamily="34" charset="0"/>
                <a:cs typeface="Arial" panose="020B0604020202020204" pitchFamily="34" charset="0"/>
              </a:rPr>
              <a:t>4.211.397,00 динара</a:t>
            </a:r>
          </a:p>
          <a:p>
            <a:pPr>
              <a:defRPr/>
            </a:pPr>
            <a:endParaRPr lang="sr-Latn-R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253" y="4293096"/>
            <a:ext cx="6851650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sz="1600" b="1" dirty="0">
                <a:latin typeface="Arial" panose="020B0604020202020204" pitchFamily="34" charset="0"/>
                <a:cs typeface="Arial" panose="020B0604020202020204" pitchFamily="34" charset="0"/>
              </a:rPr>
              <a:t>расхода за запослене</a:t>
            </a: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 за 17.346.249,00 динара;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Пројектовано је повећање </a:t>
            </a:r>
            <a:r>
              <a:rPr lang="sr-Cyrl-RS" sz="1600" b="1" dirty="0">
                <a:latin typeface="Arial" panose="020B0604020202020204" pitchFamily="34" charset="0"/>
                <a:cs typeface="Arial" panose="020B0604020202020204" pitchFamily="34" charset="0"/>
              </a:rPr>
              <a:t>расхода за субвенције </a:t>
            </a:r>
            <a:r>
              <a:rPr lang="sr-Cyrl-RS" sz="1600" dirty="0">
                <a:latin typeface="Arial" panose="020B0604020202020204" pitchFamily="34" charset="0"/>
                <a:cs typeface="Arial" panose="020B0604020202020204" pitchFamily="34" charset="0"/>
              </a:rPr>
              <a:t>за 4.500.000,00 динара</a:t>
            </a:r>
            <a:r>
              <a:rPr lang="sr-Cyrl-RS" sz="1600" b="1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0" indent="0">
              <a:spcBef>
                <a:spcPct val="20000"/>
              </a:spcBef>
            </a:pPr>
            <a:endParaRPr lang="sr-Cyrl-R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FontTx/>
              <a:buChar char="•"/>
            </a:pPr>
            <a:endParaRPr lang="sr-Latn-RS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2379092"/>
            <a:ext cx="485775" cy="97790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1450" y="4625975"/>
            <a:ext cx="485775" cy="917575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Планирани 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535959"/>
              </p:ext>
            </p:extLst>
          </p:nvPr>
        </p:nvGraphicFramePr>
        <p:xfrm>
          <a:off x="91846" y="980729"/>
          <a:ext cx="8960308" cy="573321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Нацрта Одлуке о буџету </a:t>
                      </a:r>
                      <a:r>
                        <a:rPr lang="sr-Cyrl-RS" sz="1200"/>
                        <a:t>за 2026. </a:t>
                      </a:r>
                      <a:r>
                        <a:rPr lang="sr-Cyrl-RS" sz="1200" dirty="0"/>
                        <a:t>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11.960.800,00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1,64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67.123.386,00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9,21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56.510.807,00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7,76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12.265.240,00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1,68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8.250.000,00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1,13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14.392.374,00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1,98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</a:t>
                      </a:r>
                      <a:r>
                        <a:rPr lang="en-US" sz="1200" dirty="0"/>
                        <a:t>9</a:t>
                      </a:r>
                      <a:r>
                        <a:rPr lang="sr-Cyrl-RS" sz="1200" dirty="0"/>
                        <a:t>.179.000,00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2,63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133.693.966,00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18,35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56.300.000,00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7,73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17.000.000,00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2,33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44.526.000,00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6,11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3.800.000,00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0,52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14.971.576,00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2,05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27.266.000,00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3,74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154.117.366,00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21,15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22.357.672,00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3,07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200" dirty="0"/>
                        <a:t>64.974.642,00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000" dirty="0"/>
                        <a:t>8,92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</a:t>
                      </a:r>
                      <a:r>
                        <a:rPr lang="sr-Cyrl-RS" dirty="0"/>
                        <a:t>28</a:t>
                      </a:r>
                      <a:r>
                        <a:rPr lang="en-US" dirty="0"/>
                        <a:t>.</a:t>
                      </a:r>
                      <a:r>
                        <a:rPr lang="sr-Cyrl-RS" dirty="0"/>
                        <a:t>6</a:t>
                      </a:r>
                      <a:r>
                        <a:rPr lang="en-US" dirty="0"/>
                        <a:t>88.</a:t>
                      </a:r>
                      <a:r>
                        <a:rPr lang="sr-Cyrl-RS" dirty="0"/>
                        <a:t>829,00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2" algn="just"/>
                      <a:r>
                        <a:rPr lang="sr-Cyrl-RS" dirty="0"/>
                        <a:t>100,00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Cyrl-RS" sz="3100" b="1" dirty="0"/>
              <a:t>Структура планираних расхода по буџетским програмима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5CA3346-52C3-4B96-A757-C775AAA1D5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4163212"/>
              </p:ext>
            </p:extLst>
          </p:nvPr>
        </p:nvGraphicFramePr>
        <p:xfrm>
          <a:off x="827585" y="1484784"/>
          <a:ext cx="6792416" cy="4871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5CA3346-52C3-4B96-A757-C775AAA1D5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97130861"/>
              </p:ext>
            </p:extLst>
          </p:nvPr>
        </p:nvGraphicFramePr>
        <p:xfrm>
          <a:off x="971600" y="1667347"/>
          <a:ext cx="6792416" cy="48715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67EA4FA-4D59-480A-942F-8112EB0273F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63946987"/>
              </p:ext>
            </p:extLst>
          </p:nvPr>
        </p:nvGraphicFramePr>
        <p:xfrm>
          <a:off x="1076325" y="1123950"/>
          <a:ext cx="6991350" cy="461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000" b="1" dirty="0"/>
              <a:t>Планирани расходи буџета расподељени по директним и индиректним буџетским корисницима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6241672"/>
              </p:ext>
            </p:extLst>
          </p:nvPr>
        </p:nvGraphicFramePr>
        <p:xfrm>
          <a:off x="683569" y="1417633"/>
          <a:ext cx="7272807" cy="2978233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501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52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67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92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376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Р. </a:t>
                      </a:r>
                      <a:r>
                        <a:rPr lang="en-US" sz="1200" dirty="0" err="1">
                          <a:effectLst/>
                        </a:rPr>
                        <a:t>бр</a:t>
                      </a:r>
                      <a:r>
                        <a:rPr lang="en-US" sz="1200" dirty="0">
                          <a:effectLst/>
                        </a:rPr>
                        <a:t>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Назив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sr-Cyrl-RS" sz="1200" dirty="0">
                          <a:effectLst/>
                        </a:rPr>
                        <a:t>буџетског </a:t>
                      </a:r>
                      <a:r>
                        <a:rPr lang="en-US" sz="1200" dirty="0" err="1">
                          <a:effectLst/>
                        </a:rPr>
                        <a:t>корисника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Нацрта Одлуке о буџету за 2026 годину  (износ у динарима)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кориснику</a:t>
                      </a:r>
                      <a:endParaRPr lang="en-US" sz="12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1.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err="1">
                          <a:effectLst/>
                        </a:rPr>
                        <a:t>Скупштина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sr-Cyrl-RS" sz="1500" dirty="0">
                          <a:effectLst/>
                        </a:rPr>
                        <a:t>општине</a:t>
                      </a:r>
                      <a:endParaRPr lang="en-US" sz="15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9.465.725,00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1,3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36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2.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Председник општине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11.491.947,00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1,58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3.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Општинско</a:t>
                      </a:r>
                      <a:r>
                        <a:rPr lang="en-US" sz="1500" dirty="0">
                          <a:effectLst/>
                        </a:rPr>
                        <a:t> </a:t>
                      </a:r>
                      <a:r>
                        <a:rPr lang="en-US" sz="1500" dirty="0" err="1">
                          <a:effectLst/>
                        </a:rPr>
                        <a:t>веће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1.400.000,00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0,19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000" dirty="0">
                          <a:effectLst/>
                          <a:latin typeface="+mn-lt"/>
                          <a:ea typeface="+mn-ea"/>
                        </a:rPr>
                        <a:t>4.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500" dirty="0">
                          <a:effectLst/>
                        </a:rPr>
                        <a:t>Општинска </a:t>
                      </a:r>
                      <a:r>
                        <a:rPr lang="en-US" sz="1500" dirty="0" err="1">
                          <a:effectLst/>
                        </a:rPr>
                        <a:t>управа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511.860.375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,00</a:t>
                      </a: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70,24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5.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  <a:latin typeface="+mn-lt"/>
                          <a:ea typeface="+mn-ea"/>
                        </a:rPr>
                        <a:t>Градска</a:t>
                      </a:r>
                      <a:r>
                        <a:rPr lang="sr-Cyrl-RS" sz="1500" baseline="0" dirty="0">
                          <a:effectLst/>
                          <a:latin typeface="+mn-lt"/>
                          <a:ea typeface="+mn-ea"/>
                        </a:rPr>
                        <a:t> библиотека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4.011.576,00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1,92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6.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Предшколска</a:t>
                      </a:r>
                      <a:r>
                        <a:rPr lang="sr-Cyrl-RS" sz="1500" baseline="0" dirty="0">
                          <a:effectLst/>
                        </a:rPr>
                        <a:t> установа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133.693.966,00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35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3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7.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Туристичка отганизација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12.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265.240,00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68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53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8.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500" dirty="0">
                          <a:effectLst/>
                        </a:rPr>
                        <a:t>Месне заједнице</a:t>
                      </a:r>
                      <a:endParaRPr lang="en-US" sz="1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34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00.000,00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  <a:r>
                        <a:rPr lang="en-US" sz="1200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73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37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У К У П Н О:</a:t>
                      </a:r>
                      <a:endParaRPr lang="en-US" sz="12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728.688.829,00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200" dirty="0">
                          <a:effectLst/>
                          <a:latin typeface="Times New Roman"/>
                          <a:ea typeface="Times New Roman"/>
                        </a:rPr>
                        <a:t>100,00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13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000" b="1" dirty="0">
                <a:latin typeface="+mj-lt"/>
                <a:ea typeface="+mj-ea"/>
                <a:cs typeface="+mj-cs"/>
              </a:rPr>
              <a:t>Увод у јавну расправу о Нацрту Одлуке о буџету општине Љиг за 2026. годину</a:t>
            </a: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Сврха ове презентације је да на што једноставнији и разумљивији начин објасни на који начин локална самоуправа планира да користи јавне ресурсе како би се извршиле обавезе и задовољиле потребе грађана. </a:t>
            </a:r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Намера нам је да Вам дамо сажет и јасан приказ Нацрта одлуке о буџету општине Љиг за 2026.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Желимо да чујемо ваше мишљење о Нацрту одлуке о буџету општине Љиг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2026. годину и сугестије за унапређење. </a:t>
            </a:r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r-Cyrl-RS" dirty="0"/>
              <a:t>Настојимо да кроз овај </a:t>
            </a:r>
            <a:r>
              <a:rPr lang="ru-RU" dirty="0"/>
              <a:t>транспарентан приступ унапредимо Ваше разумевање и интересовање за локалне финансије, а у перспективи очекујемо и унапређење заједничке сарадње у постављању циљева, дефинисању приоритета и планирању развоја наше општине.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018121"/>
              </p:ext>
            </p:extLst>
          </p:nvPr>
        </p:nvGraphicFramePr>
        <p:xfrm>
          <a:off x="899592" y="1340769"/>
          <a:ext cx="7560841" cy="2857313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4189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19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99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803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93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РЕКОНСТРУКЦИЈА ТРГА ЉИГ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55.120.807,00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55.120.807,00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</a:rPr>
                        <a:t>0</a:t>
                      </a: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РЕКОНСТРУКЦИЈА ФИСКУЛТУРНЕ САЛЕ 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7.836.000,00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7.836.000,00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9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РЕЦИКЛАЖНО ДВОРИШТЕ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1.190.000,00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1.190.000,00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74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b="1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ЕНЕРГЕТСКА ЕФИКАСНОСТ ДОМА ЗДРАВЉА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55.120.807,00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36.678.403,00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462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sr-Cyrl-R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II</a:t>
                      </a: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 ФАЗА РЕКОНСТРУКЦИЈЕ ВОДОВОДНЕ МРЕЖЕ ЉИГ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5.573.107,00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3.875.386,00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8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ЕНЕРГЕТСКА ЕФИКАСНОСТ ФИСКУЛТУРНЕ САЛЕ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31.318.456,00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21.966.239,00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75082"/>
          </a:xfrm>
        </p:spPr>
        <p:txBody>
          <a:bodyPr>
            <a:noAutofit/>
          </a:bodyPr>
          <a:lstStyle/>
          <a:p>
            <a:r>
              <a:rPr lang="sr-Cyrl-RS" sz="3000" dirty="0"/>
              <a:t>Најважнији планирани капитални пројекти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17427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686"/>
          </a:xfrm>
        </p:spPr>
        <p:txBody>
          <a:bodyPr>
            <a:normAutofit/>
          </a:bodyPr>
          <a:lstStyle/>
          <a:p>
            <a:r>
              <a:rPr lang="sr-Cyrl-RS" sz="2800" dirty="0"/>
              <a:t>Најважнији планирани пројекти</a:t>
            </a:r>
            <a:r>
              <a:rPr lang="sr-Latn-RS" sz="2800" dirty="0"/>
              <a:t> </a:t>
            </a:r>
            <a:r>
              <a:rPr lang="sr-Cyrl-RS" sz="2800" dirty="0"/>
              <a:t>од интереса за локалну заједницу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5936418"/>
              </p:ext>
            </p:extLst>
          </p:nvPr>
        </p:nvGraphicFramePr>
        <p:xfrm>
          <a:off x="539552" y="1340768"/>
          <a:ext cx="7668851" cy="111788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2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8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8011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>
                          <a:effectLst/>
                        </a:rPr>
                        <a:t>Назив пројекта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Cyrl-RS" sz="1600" dirty="0">
                          <a:effectLst/>
                        </a:rPr>
                        <a:t>Планирана средства (и</a:t>
                      </a:r>
                      <a:r>
                        <a:rPr lang="en-US" sz="1600" dirty="0" err="1">
                          <a:effectLst/>
                        </a:rPr>
                        <a:t>знос</a:t>
                      </a:r>
                      <a:r>
                        <a:rPr lang="en-US" sz="1600" dirty="0">
                          <a:effectLst/>
                        </a:rPr>
                        <a:t> у </a:t>
                      </a:r>
                      <a:r>
                        <a:rPr lang="en-US" sz="1600" dirty="0" err="1">
                          <a:effectLst/>
                        </a:rPr>
                        <a:t>динарима</a:t>
                      </a:r>
                      <a:r>
                        <a:rPr lang="sr-Cyrl-RS" sz="1600" dirty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8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25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26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20</a:t>
                      </a:r>
                      <a:r>
                        <a:rPr lang="sr-Cyrl-RS" sz="1500" dirty="0">
                          <a:effectLst/>
                        </a:rPr>
                        <a:t>27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901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Arial Narrow" pitchFamily="34" charset="0"/>
                          <a:ea typeface="Times New Roman"/>
                          <a:cs typeface="Rod" pitchFamily="49" charset="-79"/>
                        </a:rPr>
                        <a:t>ОДРЖИВИ РАЈАЦ</a:t>
                      </a:r>
                      <a:endParaRPr lang="en-US" sz="1100" dirty="0">
                        <a:effectLst/>
                        <a:latin typeface="Arial Narrow" pitchFamily="34" charset="0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6.240.000,00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8.000.000,00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100" dirty="0">
                          <a:effectLst/>
                          <a:latin typeface="Times New Roman"/>
                          <a:ea typeface="Times New Roman"/>
                        </a:rPr>
                        <a:t>0,00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7943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Cyrl-RS" sz="3200" dirty="0"/>
              <a:t>Ка равноправнијој општини - Родно одговорно буџетирање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625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Cyrl-RS" sz="3300" dirty="0"/>
              <a:t>У</a:t>
            </a:r>
            <a:r>
              <a:rPr lang="en-US" sz="3300" dirty="0" err="1"/>
              <a:t>вођење</a:t>
            </a:r>
            <a:r>
              <a:rPr lang="en-US" sz="3300" dirty="0"/>
              <a:t> </a:t>
            </a:r>
            <a:r>
              <a:rPr lang="en-US" sz="3300" dirty="0" err="1"/>
              <a:t>принципа</a:t>
            </a:r>
            <a:r>
              <a:rPr lang="en-US" sz="3300" dirty="0"/>
              <a:t> </a:t>
            </a:r>
            <a:r>
              <a:rPr lang="en-US" sz="3300" dirty="0" err="1"/>
              <a:t>родне</a:t>
            </a:r>
            <a:r>
              <a:rPr lang="en-US" sz="3300" dirty="0"/>
              <a:t> </a:t>
            </a:r>
            <a:r>
              <a:rPr lang="en-US" sz="3300" dirty="0" err="1"/>
              <a:t>равноправности</a:t>
            </a:r>
            <a:r>
              <a:rPr lang="en-US" sz="3300" dirty="0"/>
              <a:t> у </a:t>
            </a:r>
            <a:r>
              <a:rPr lang="en-US" sz="3300" dirty="0" err="1"/>
              <a:t>буџетски</a:t>
            </a:r>
            <a:r>
              <a:rPr lang="en-US" sz="3300" dirty="0"/>
              <a:t> </a:t>
            </a:r>
            <a:r>
              <a:rPr lang="en-US" sz="3300" dirty="0" err="1"/>
              <a:t>процес</a:t>
            </a:r>
            <a:r>
              <a:rPr lang="sr-Cyrl-RS" sz="3300" dirty="0"/>
              <a:t> </a:t>
            </a:r>
            <a:r>
              <a:rPr lang="en-US" sz="3300" dirty="0" err="1"/>
              <a:t>доприноси</a:t>
            </a:r>
            <a:r>
              <a:rPr lang="en-US" sz="3300" dirty="0"/>
              <a:t> </a:t>
            </a:r>
            <a:r>
              <a:rPr lang="en-US" sz="3300" dirty="0" err="1"/>
              <a:t>побољшању</a:t>
            </a:r>
            <a:r>
              <a:rPr lang="en-US" sz="3300" dirty="0"/>
              <a:t> </a:t>
            </a:r>
            <a:r>
              <a:rPr lang="en-US" sz="3300" dirty="0" err="1"/>
              <a:t>ефективности</a:t>
            </a:r>
            <a:r>
              <a:rPr lang="en-US" sz="3300" dirty="0"/>
              <a:t> </a:t>
            </a:r>
            <a:r>
              <a:rPr lang="en-US" sz="3300" dirty="0" err="1"/>
              <a:t>буџета</a:t>
            </a:r>
            <a:r>
              <a:rPr lang="en-US" sz="3300" dirty="0"/>
              <a:t> и </a:t>
            </a:r>
            <a:r>
              <a:rPr lang="en-US" sz="3300" dirty="0" err="1"/>
              <a:t>омогућава</a:t>
            </a:r>
            <a:r>
              <a:rPr lang="en-US" sz="3300" dirty="0"/>
              <a:t> </a:t>
            </a:r>
            <a:r>
              <a:rPr lang="en-US" sz="3300" dirty="0" err="1"/>
              <a:t>бољи</a:t>
            </a:r>
            <a:r>
              <a:rPr lang="en-US" sz="3300" dirty="0"/>
              <a:t> </a:t>
            </a:r>
            <a:r>
              <a:rPr lang="en-US" sz="3300" dirty="0" err="1"/>
              <a:t>увид</a:t>
            </a:r>
            <a:r>
              <a:rPr lang="en-US" sz="3300" dirty="0"/>
              <a:t> у </a:t>
            </a:r>
            <a:r>
              <a:rPr lang="en-US" sz="3300" dirty="0" err="1"/>
              <a:t>користи</a:t>
            </a:r>
            <a:r>
              <a:rPr lang="en-US" sz="3300" dirty="0"/>
              <a:t> </a:t>
            </a:r>
            <a:r>
              <a:rPr lang="en-US" sz="3300" dirty="0" err="1"/>
              <a:t>које</a:t>
            </a:r>
            <a:r>
              <a:rPr lang="en-US" sz="3300" dirty="0"/>
              <a:t> </a:t>
            </a:r>
            <a:r>
              <a:rPr lang="en-US" sz="3300" dirty="0" err="1"/>
              <a:t>жене</a:t>
            </a:r>
            <a:r>
              <a:rPr lang="en-US" sz="3300" dirty="0"/>
              <a:t> и </a:t>
            </a:r>
            <a:r>
              <a:rPr lang="en-US" sz="3300" dirty="0" err="1"/>
              <a:t>мушкарци</a:t>
            </a:r>
            <a:r>
              <a:rPr lang="en-US" sz="3300" dirty="0"/>
              <a:t> </a:t>
            </a:r>
            <a:r>
              <a:rPr lang="en-US" sz="3300" dirty="0" err="1"/>
              <a:t>имају</a:t>
            </a:r>
            <a:r>
              <a:rPr lang="en-US" sz="3300" dirty="0"/>
              <a:t> </a:t>
            </a:r>
            <a:r>
              <a:rPr lang="en-US" sz="3300" dirty="0" err="1"/>
              <a:t>од</a:t>
            </a:r>
            <a:r>
              <a:rPr lang="en-US" sz="3300" dirty="0"/>
              <a:t> </a:t>
            </a:r>
            <a:r>
              <a:rPr lang="en-US" sz="3300" dirty="0" err="1"/>
              <a:t>буџетских</a:t>
            </a:r>
            <a:r>
              <a:rPr lang="en-US" sz="3300" dirty="0"/>
              <a:t> </a:t>
            </a:r>
            <a:r>
              <a:rPr lang="en-US" sz="3300" dirty="0" err="1"/>
              <a:t>средстава</a:t>
            </a:r>
            <a:r>
              <a:rPr lang="en-US" sz="3300" dirty="0"/>
              <a:t>.  </a:t>
            </a:r>
            <a:endParaRPr lang="sr-Cyrl-RS" sz="3300" dirty="0"/>
          </a:p>
          <a:p>
            <a:pPr algn="just"/>
            <a:endParaRPr lang="en-US" dirty="0"/>
          </a:p>
          <a:p>
            <a:pPr algn="just"/>
            <a:r>
              <a:rPr lang="sr-Cyrl-RS" dirty="0"/>
              <a:t>Наставили смо тренд из претходних година и проширујемо обухват уродњених информација у буџету - у складу са Законом смо у првом кварталу ове године усвојили План поступног увођења родно одговорног буџетирања за наредну 2026. годину.</a:t>
            </a:r>
          </a:p>
          <a:p>
            <a:pPr marL="0" indent="0" algn="just">
              <a:buNone/>
            </a:pPr>
            <a:endParaRPr lang="sr-Cyrl-RS" dirty="0"/>
          </a:p>
          <a:p>
            <a:pPr algn="just"/>
            <a:r>
              <a:rPr lang="sr-Cyrl-RS" sz="2900" dirty="0"/>
              <a:t>У складу са овим Планом - у Нацрту одлуке о буџету за 2026. годину применили смо родно осетљиве  циљеве и индикаторе у оквиру програма 4, 5, 7, 8, 9, 10, 11, 13, 14, 15 и 16 код буџетских корисника – ТО Љиг, ПУ „Каја“ , ОШ „Сава Керковић“, ОШ „Сестре  Павловић“, СШ „1300 КАПЛАРА“, Центар за социјални рад, Општинске управе, Градске библиотеке „Љиг“ и Спортског савеза Љиг и њихово остваривање ћемо пратити</a:t>
            </a:r>
          </a:p>
          <a:p>
            <a:pPr marL="0" indent="0" algn="just">
              <a:buNone/>
            </a:pPr>
            <a:endParaRPr lang="sr-Cyrl-R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2317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Учешће грађана у буџетском процесу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275" y="1772816"/>
            <a:ext cx="8229600" cy="4104455"/>
          </a:xfrm>
        </p:spPr>
        <p:txBody>
          <a:bodyPr>
            <a:normAutofit fontScale="70000" lnSpcReduction="20000"/>
          </a:bodyPr>
          <a:lstStyle/>
          <a:p>
            <a:r>
              <a:rPr lang="sr-Cyrl-RS" dirty="0"/>
              <a:t>Желимо да Вам се захвалимо што сте издвојили време за сагледавање ове презентације. Надамо се да је она олакшала Ваше разумевање планиране садржине буџета.</a:t>
            </a:r>
          </a:p>
          <a:p>
            <a:r>
              <a:rPr lang="sr-Cyrl-RS" dirty="0"/>
              <a:t>Нацрт Одлуке о буџету општине Љиг за 2026. годину можете преузети на следећем линку интернет странице општинске управе: </a:t>
            </a:r>
            <a:r>
              <a:rPr lang="en-US" dirty="0" err="1"/>
              <a:t>ljig.rs</a:t>
            </a:r>
            <a:endParaRPr lang="sr-Cyrl-RS" dirty="0"/>
          </a:p>
          <a:p>
            <a:r>
              <a:rPr lang="sr-Cyrl-RS" dirty="0"/>
              <a:t>Позивамо Вас да своје сугестије за унапређење Нацрта Одлуке о буџету предате на следећим локацијама у општини:</a:t>
            </a:r>
          </a:p>
          <a:p>
            <a:r>
              <a:rPr lang="sr-Cyrl-RS" dirty="0"/>
              <a:t>Општинска управа општине Љиг-Одељење за финансије, Карађорђева 7, 14240 Љиг или доставите на мејл адресу </a:t>
            </a:r>
            <a:r>
              <a:rPr lang="en-US" dirty="0" err="1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finansije@ljig.rs</a:t>
            </a:r>
            <a:r>
              <a:rPr lang="en-US" dirty="0"/>
              <a:t> </a:t>
            </a:r>
            <a:r>
              <a:rPr lang="sr-Cyrl-RS" dirty="0"/>
              <a:t>најкасније</a:t>
            </a:r>
            <a:r>
              <a:rPr lang="en-US" dirty="0"/>
              <a:t> </a:t>
            </a:r>
            <a:r>
              <a:rPr lang="sr-Cyrl-RS" dirty="0"/>
              <a:t>до</a:t>
            </a:r>
            <a:r>
              <a:rPr lang="en-US" dirty="0"/>
              <a:t> </a:t>
            </a:r>
            <a:r>
              <a:rPr lang="sr-Cyrl-RS"/>
              <a:t>11</a:t>
            </a:r>
            <a:r>
              <a:rPr lang="en-US"/>
              <a:t>.12.202</a:t>
            </a:r>
            <a:r>
              <a:rPr lang="sr-Cyrl-RS" dirty="0"/>
              <a:t>5</a:t>
            </a:r>
            <a:r>
              <a:rPr lang="en-US" dirty="0"/>
              <a:t>. </a:t>
            </a:r>
            <a:r>
              <a:rPr lang="sr-Cyrl-RS" dirty="0"/>
              <a:t>године</a:t>
            </a:r>
          </a:p>
          <a:p>
            <a:r>
              <a:rPr lang="ru-RU" dirty="0"/>
              <a:t>Примедбе, предлози и сугестије се подносе у слободној форми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3606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038600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463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Градска  библиотека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Предшколска установа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    - Туристички организациј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    </a:t>
            </a:r>
            <a:r>
              <a:rPr lang="sr-Latn-RS" altLang="en-US" sz="1600" dirty="0">
                <a:cs typeface="Calibri" panose="020F0502020204030204" pitchFamily="34" charset="0"/>
              </a:rPr>
              <a:t> </a:t>
            </a:r>
            <a:r>
              <a:rPr lang="ru-RU" altLang="en-US" sz="1600" dirty="0">
                <a:cs typeface="Calibri" panose="020F0502020204030204" pitchFamily="34" charset="0"/>
              </a:rPr>
              <a:t>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200" y="4329112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6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Образовне институције (школе)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Здравствене институције (Дом здравља)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Социјалне институције (Центар за социјални рад)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</a:t>
            </a:r>
            <a:r>
              <a:rPr lang="sr-Latn-RS" sz="1700" dirty="0"/>
              <a:t>o</a:t>
            </a:r>
            <a:r>
              <a:rPr lang="sr-Cyrl-RS" sz="1700" dirty="0"/>
              <a:t>пштине за буџетску, односно календарску годину.</a:t>
            </a:r>
          </a:p>
          <a:p>
            <a:pPr algn="just"/>
            <a:endParaRPr lang="en-US" sz="11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Приликом дефинисања овог, за општину Љиг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9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0475685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Јавна предузећа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95947933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600" dirty="0"/>
              <a:t>Укупни планирани </a:t>
            </a:r>
            <a:r>
              <a:rPr lang="sr-Cyrl-RS" sz="1600" b="1" dirty="0"/>
              <a:t>јавни приходи и примања </a:t>
            </a:r>
            <a:r>
              <a:rPr lang="sr-Cyrl-RS" sz="1600" dirty="0"/>
              <a:t>општине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Љиг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за 2026. 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600" dirty="0"/>
              <a:t>Нацртом Одлуке о буџету општине 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Љиг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 за 2026. годину планирана су средства из буџета општине у износу од</a:t>
            </a:r>
            <a:r>
              <a:rPr lang="en-GB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591</a:t>
            </a:r>
            <a:r>
              <a:rPr lang="sr-Latn-RS" sz="1600" dirty="0"/>
              <a:t>.</a:t>
            </a:r>
            <a:r>
              <a:rPr lang="sr-Cyrl-RS" sz="1600" dirty="0"/>
              <a:t>829</a:t>
            </a:r>
            <a:r>
              <a:rPr lang="sr-Latn-RS" sz="1600" dirty="0"/>
              <a:t>.</a:t>
            </a:r>
            <a:r>
              <a:rPr lang="sr-Cyrl-RS" sz="1600" dirty="0"/>
              <a:t>910,00 динара</a:t>
            </a:r>
            <a:r>
              <a:rPr lang="sr-Latn-RS" sz="1600" dirty="0"/>
              <a:t>, </a:t>
            </a:r>
            <a:r>
              <a:rPr lang="sr-Cyrl-RS" sz="1600" dirty="0"/>
              <a:t>пренета средства из ранијих година у износу од</a:t>
            </a:r>
            <a:r>
              <a:rPr lang="en-US" sz="1600" dirty="0"/>
              <a:t> </a:t>
            </a:r>
            <a:r>
              <a:rPr lang="sr-Cyrl-RS" sz="1600" dirty="0"/>
              <a:t>116</a:t>
            </a:r>
            <a:r>
              <a:rPr lang="en-US" sz="1600" dirty="0"/>
              <a:t>.</a:t>
            </a:r>
            <a:r>
              <a:rPr lang="sr-Cyrl-RS" sz="1600" dirty="0"/>
              <a:t>383.063,00 динара и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средства из осталих извора 20.475.856,00</a:t>
            </a:r>
            <a:r>
              <a:rPr lang="sr-Cyrl-RS" sz="1600" dirty="0">
                <a:solidFill>
                  <a:srgbClr val="FF0000"/>
                </a:solidFill>
              </a:rPr>
              <a:t> </a:t>
            </a:r>
            <a:r>
              <a:rPr lang="sr-Cyrl-RS" sz="1600" dirty="0"/>
              <a:t>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33380715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9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b="1" dirty="0"/>
              <a:t>728 6</a:t>
            </a:r>
            <a:r>
              <a:rPr lang="en-GB" sz="4400" b="1" dirty="0"/>
              <a:t>88</a:t>
            </a:r>
            <a:r>
              <a:rPr lang="sr-Cyrl-RS" sz="4400" b="1" dirty="0"/>
              <a:t> 829</a:t>
            </a:r>
            <a:r>
              <a:rPr lang="sr-Cyrl-RS" sz="3600" b="1" dirty="0"/>
              <a:t> динара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1892560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2026. 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88254728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5CF0692-5A2C-4794-9CAF-6478EEE9EEC6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934e4f6f-c740-4e49-838d-10594e3f873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6842</TotalTime>
  <Words>2377</Words>
  <Application>Microsoft Office PowerPoint</Application>
  <PresentationFormat>On-screen Show (4:3)</PresentationFormat>
  <Paragraphs>386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Arial Narrow</vt:lpstr>
      <vt:lpstr>Calibri</vt:lpstr>
      <vt:lpstr>Times New Roman</vt:lpstr>
      <vt:lpstr>Wingdings</vt:lpstr>
      <vt:lpstr>Custom Design</vt:lpstr>
      <vt:lpstr>БУЏЕТ ОПШТИНЕ ЉИГ</vt:lpstr>
      <vt:lpstr>PowerPoint Presentation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2026. годину</vt:lpstr>
      <vt:lpstr>Структура планираних прихода и примања за 2026. годину</vt:lpstr>
      <vt:lpstr>Које промене у буџету се очекују у односу на 2025 годину?</vt:lpstr>
      <vt:lpstr>На шта се троше јавна средства?</vt:lpstr>
      <vt:lpstr>PowerPoint Presentation</vt:lpstr>
      <vt:lpstr>Структура пројектованих расхода и издатака буџета за 2026. годину</vt:lpstr>
      <vt:lpstr>Структура пројектованих расхода и издатака буџета за 2026. годину</vt:lpstr>
      <vt:lpstr>Које промене у буџету се очекују у односу на  2025 годину?</vt:lpstr>
      <vt:lpstr>Планирани расходи буџета по програмима</vt:lpstr>
      <vt:lpstr>Структура планираних расхода по буџетским програмима</vt:lpstr>
      <vt:lpstr>Планирани расходи буџета расподељени по директним и индиректним буџетским корисницима</vt:lpstr>
      <vt:lpstr>Најважнији планирани капитални пројекти</vt:lpstr>
      <vt:lpstr>Најважнији планирани пројекти од интереса за локалну заједницу</vt:lpstr>
      <vt:lpstr>Ка равноправнијој општини - Родно одговорно буџетирање</vt:lpstr>
      <vt:lpstr>Учешће грађана у буџетском процесу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Korisnik</cp:lastModifiedBy>
  <cp:revision>536</cp:revision>
  <cp:lastPrinted>2025-11-28T08:18:16Z</cp:lastPrinted>
  <dcterms:created xsi:type="dcterms:W3CDTF">2006-08-16T00:00:00Z</dcterms:created>
  <dcterms:modified xsi:type="dcterms:W3CDTF">2025-11-28T12:24:58Z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